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78" r:id="rId7"/>
    <p:sldId id="280" r:id="rId8"/>
    <p:sldId id="281" r:id="rId9"/>
    <p:sldId id="282" r:id="rId10"/>
    <p:sldId id="265" r:id="rId11"/>
    <p:sldId id="266" r:id="rId12"/>
    <p:sldId id="267" r:id="rId13"/>
    <p:sldId id="268" r:id="rId14"/>
    <p:sldId id="269" r:id="rId15"/>
    <p:sldId id="270" r:id="rId16"/>
    <p:sldId id="271" r:id="rId17"/>
    <p:sldId id="272" r:id="rId18"/>
    <p:sldId id="273" r:id="rId19"/>
    <p:sldId id="274" r:id="rId20"/>
    <p:sldId id="275" r:id="rId21"/>
    <p:sldId id="283" r:id="rId22"/>
    <p:sldId id="276" r:id="rId23"/>
  </p:sldIdLst>
  <p:sldSz cx="18288000" cy="10287000"/>
  <p:notesSz cx="6858000" cy="9144000"/>
  <p:embeddedFontLst>
    <p:embeddedFont>
      <p:font typeface="Aileron Heavy Bold" pitchFamily="2" charset="77"/>
      <p:regular r:id="rId25"/>
      <p:bold r:id="rId26"/>
    </p:embeddedFont>
    <p:embeddedFont>
      <p:font typeface="Aileron Regular" pitchFamily="2" charset="77"/>
      <p:regular r:id="rId27"/>
    </p:embeddedFont>
    <p:embeddedFont>
      <p:font typeface="Aileron Regular Bold" pitchFamily="2" charset="77"/>
      <p:regular r:id="rId28"/>
      <p:bold r:id="rId29"/>
    </p:embeddedFont>
    <p:embeddedFont>
      <p:font typeface="Aileron Regular Italics" pitchFamily="2" charset="77"/>
      <p:regular r:id="rId30"/>
      <p:italic r:id="rId31"/>
    </p:embeddedFont>
    <p:embeddedFont>
      <p:font typeface="Calibri" panose="020F0502020204030204" pitchFamily="34" charset="0"/>
      <p:regular r:id="rId32"/>
      <p:bold r:id="rId33"/>
      <p:italic r:id="rId34"/>
      <p:boldItalic r:id="rId35"/>
    </p:embeddedFont>
    <p:embeddedFont>
      <p:font typeface="Frank Ruhl Libre Light" pitchFamily="2" charset="-79"/>
      <p:regular r:id="rId36"/>
    </p:embeddedFont>
    <p:embeddedFont>
      <p:font typeface="Glacial Indifference" pitchFamily="2" charset="0"/>
      <p:regular r:id="rId37"/>
    </p:embeddedFont>
    <p:embeddedFont>
      <p:font typeface="Glacial Indifference Bold" pitchFamily="2" charset="0"/>
      <p:regular r:id="rId38"/>
      <p:bold r:id="rId39"/>
    </p:embeddedFont>
    <p:embeddedFont>
      <p:font typeface="HK Grotesk Bold" pitchFamily="2" charset="77"/>
      <p:regular r:id="rId40"/>
      <p:bold r:id="rId41"/>
    </p:embeddedFont>
    <p:embeddedFont>
      <p:font typeface="HK Grotesk Light" pitchFamily="2" charset="77"/>
      <p:regular r:id="rId42"/>
    </p:embeddedFont>
    <p:embeddedFont>
      <p:font typeface="HK Grotesk Medium" pitchFamily="2" charset="77"/>
      <p:regular r:id="rId43"/>
    </p:embeddedFont>
    <p:embeddedFont>
      <p:font typeface="HK Grotesk Medium Bold" pitchFamily="2" charset="77"/>
      <p:regular r:id="rId44"/>
      <p:bold r:id="rId45"/>
    </p:embeddedFont>
    <p:embeddedFont>
      <p:font typeface="Times" pitchFamily="2" charset="0"/>
      <p:regular r:id="rId46"/>
      <p:bold r:id="rId47"/>
      <p:italic r:id="rId48"/>
      <p:boldItalic r:id="rId49"/>
    </p:embeddedFont>
    <p:embeddedFont>
      <p:font typeface="Times Neue Roman Bold" pitchFamily="2" charset="0"/>
      <p:regular r:id="rId50"/>
    </p:embeddedFont>
    <p:embeddedFont>
      <p:font typeface="Vollkorn Bold" pitchFamily="2" charset="0"/>
      <p:regular r:id="rId51"/>
      <p:bold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80" autoAdjust="0"/>
    <p:restoredTop sz="94645" autoAdjust="0"/>
  </p:normalViewPr>
  <p:slideViewPr>
    <p:cSldViewPr>
      <p:cViewPr varScale="1">
        <p:scale>
          <a:sx n="101" d="100"/>
          <a:sy n="101" d="100"/>
        </p:scale>
        <p:origin x="139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govinni@outlook.com" userId="cc35297b5dd1a363" providerId="LiveId" clId="{BB0F99B2-FF78-49AB-92DB-FCD1D27B5BB5}"/>
    <pc:docChg chg="modSld">
      <pc:chgData name="vingovinni@outlook.com" userId="cc35297b5dd1a363" providerId="LiveId" clId="{BB0F99B2-FF78-49AB-92DB-FCD1D27B5BB5}" dt="2020-06-23T20:52:07.233" v="5" actId="20577"/>
      <pc:docMkLst>
        <pc:docMk/>
      </pc:docMkLst>
      <pc:sldChg chg="modSp">
        <pc:chgData name="vingovinni@outlook.com" userId="cc35297b5dd1a363" providerId="LiveId" clId="{BB0F99B2-FF78-49AB-92DB-FCD1D27B5BB5}" dt="2020-06-23T20:52:07.233" v="5" actId="20577"/>
        <pc:sldMkLst>
          <pc:docMk/>
          <pc:sldMk cId="0" sldId="270"/>
        </pc:sldMkLst>
        <pc:spChg chg="mod">
          <ac:chgData name="vingovinni@outlook.com" userId="cc35297b5dd1a363" providerId="LiveId" clId="{BB0F99B2-FF78-49AB-92DB-FCD1D27B5BB5}" dt="2020-06-23T20:52:07.233" v="5" actId="20577"/>
          <ac:spMkLst>
            <pc:docMk/>
            <pc:sldMk cId="0" sldId="270"/>
            <ac:spMk id="7" creationId="{00000000-0000-0000-0000-000000000000}"/>
          </ac:spMkLst>
        </pc:spChg>
      </pc:sldChg>
      <pc:sldChg chg="modSp">
        <pc:chgData name="vingovinni@outlook.com" userId="cc35297b5dd1a363" providerId="LiveId" clId="{BB0F99B2-FF78-49AB-92DB-FCD1D27B5BB5}" dt="2020-06-23T20:45:33.647" v="4" actId="255"/>
        <pc:sldMkLst>
          <pc:docMk/>
          <pc:sldMk cId="0" sldId="275"/>
        </pc:sldMkLst>
        <pc:spChg chg="mod">
          <ac:chgData name="vingovinni@outlook.com" userId="cc35297b5dd1a363" providerId="LiveId" clId="{BB0F99B2-FF78-49AB-92DB-FCD1D27B5BB5}" dt="2020-06-23T20:45:33.647" v="4" actId="255"/>
          <ac:spMkLst>
            <pc:docMk/>
            <pc:sldMk cId="0" sldId="275"/>
            <ac:spMk id="7" creationId="{00000000-0000-0000-0000-000000000000}"/>
          </ac:spMkLst>
        </pc:spChg>
      </pc:sldChg>
      <pc:sldChg chg="modSp">
        <pc:chgData name="vingovinni@outlook.com" userId="cc35297b5dd1a363" providerId="LiveId" clId="{BB0F99B2-FF78-49AB-92DB-FCD1D27B5BB5}" dt="2020-06-23T20:44:36.130" v="3" actId="20577"/>
        <pc:sldMkLst>
          <pc:docMk/>
          <pc:sldMk cId="142731933" sldId="283"/>
        </pc:sldMkLst>
        <pc:spChg chg="mod">
          <ac:chgData name="vingovinni@outlook.com" userId="cc35297b5dd1a363" providerId="LiveId" clId="{BB0F99B2-FF78-49AB-92DB-FCD1D27B5BB5}" dt="2020-06-23T20:44:36.130" v="3" actId="20577"/>
          <ac:spMkLst>
            <pc:docMk/>
            <pc:sldMk cId="142731933" sldId="283"/>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3A1B2-3FB0-AB40-AA7F-128CB4F6ABAF}" type="datetimeFigureOut">
              <a:rPr lang="en-US" smtClean="0"/>
              <a:t>6/23/20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6A0642-EE36-2448-A5AD-ECE229748768}" type="slidenum">
              <a:rPr lang="en-US" smtClean="0"/>
              <a:t>‹#›</a:t>
            </a:fld>
            <a:endParaRPr lang="en-US"/>
          </a:p>
        </p:txBody>
      </p:sp>
    </p:spTree>
    <p:extLst>
      <p:ext uri="{BB962C8B-B14F-4D97-AF65-F5344CB8AC3E}">
        <p14:creationId xmlns:p14="http://schemas.microsoft.com/office/powerpoint/2010/main" val="920453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A0642-EE36-2448-A5AD-ECE229748768}" type="slidenum">
              <a:rPr lang="en-US" smtClean="0"/>
              <a:t>4</a:t>
            </a:fld>
            <a:endParaRPr lang="en-US"/>
          </a:p>
        </p:txBody>
      </p:sp>
    </p:spTree>
    <p:extLst>
      <p:ext uri="{BB962C8B-B14F-4D97-AF65-F5344CB8AC3E}">
        <p14:creationId xmlns:p14="http://schemas.microsoft.com/office/powerpoint/2010/main" val="1466886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A0642-EE36-2448-A5AD-ECE229748768}" type="slidenum">
              <a:rPr lang="en-US" smtClean="0"/>
              <a:t>6</a:t>
            </a:fld>
            <a:endParaRPr lang="en-US"/>
          </a:p>
        </p:txBody>
      </p:sp>
    </p:spTree>
    <p:extLst>
      <p:ext uri="{BB962C8B-B14F-4D97-AF65-F5344CB8AC3E}">
        <p14:creationId xmlns:p14="http://schemas.microsoft.com/office/powerpoint/2010/main" val="2118604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A0642-EE36-2448-A5AD-ECE229748768}" type="slidenum">
              <a:rPr lang="en-US" smtClean="0"/>
              <a:t>7</a:t>
            </a:fld>
            <a:endParaRPr lang="en-US"/>
          </a:p>
        </p:txBody>
      </p:sp>
    </p:spTree>
    <p:extLst>
      <p:ext uri="{BB962C8B-B14F-4D97-AF65-F5344CB8AC3E}">
        <p14:creationId xmlns:p14="http://schemas.microsoft.com/office/powerpoint/2010/main" val="383681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A0642-EE36-2448-A5AD-ECE229748768}" type="slidenum">
              <a:rPr lang="en-US" smtClean="0"/>
              <a:t>8</a:t>
            </a:fld>
            <a:endParaRPr lang="en-US"/>
          </a:p>
        </p:txBody>
      </p:sp>
    </p:spTree>
    <p:extLst>
      <p:ext uri="{BB962C8B-B14F-4D97-AF65-F5344CB8AC3E}">
        <p14:creationId xmlns:p14="http://schemas.microsoft.com/office/powerpoint/2010/main" val="595404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6A0642-EE36-2448-A5AD-ECE229748768}" type="slidenum">
              <a:rPr lang="en-US" smtClean="0"/>
              <a:t>9</a:t>
            </a:fld>
            <a:endParaRPr lang="en-US"/>
          </a:p>
        </p:txBody>
      </p:sp>
    </p:spTree>
    <p:extLst>
      <p:ext uri="{BB962C8B-B14F-4D97-AF65-F5344CB8AC3E}">
        <p14:creationId xmlns:p14="http://schemas.microsoft.com/office/powerpoint/2010/main" val="2062071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7C6A0642-EE36-2448-A5AD-ECE229748768}" type="slidenum">
              <a:rPr lang="en-US" smtClean="0"/>
              <a:t>17</a:t>
            </a:fld>
            <a:endParaRPr lang="en-US"/>
          </a:p>
        </p:txBody>
      </p:sp>
    </p:spTree>
    <p:extLst>
      <p:ext uri="{BB962C8B-B14F-4D97-AF65-F5344CB8AC3E}">
        <p14:creationId xmlns:p14="http://schemas.microsoft.com/office/powerpoint/2010/main" val="2303440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345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rot="-3261929">
            <a:off x="9529097" y="-3897920"/>
            <a:ext cx="12406564" cy="12856543"/>
          </a:xfrm>
          <a:prstGeom prst="rect">
            <a:avLst/>
          </a:prstGeom>
        </p:spPr>
      </p:pic>
      <p:pic>
        <p:nvPicPr>
          <p:cNvPr id="3" name="Picture 3"/>
          <p:cNvPicPr>
            <a:picLocks noChangeAspect="1"/>
          </p:cNvPicPr>
          <p:nvPr/>
        </p:nvPicPr>
        <p:blipFill>
          <a:blip r:embed="rId2"/>
          <a:srcRect/>
          <a:stretch>
            <a:fillRect/>
          </a:stretch>
        </p:blipFill>
        <p:spPr>
          <a:xfrm rot="-3503445">
            <a:off x="16271422" y="-688600"/>
            <a:ext cx="2293248" cy="2376423"/>
          </a:xfrm>
          <a:prstGeom prst="rect">
            <a:avLst/>
          </a:prstGeom>
        </p:spPr>
      </p:pic>
      <p:pic>
        <p:nvPicPr>
          <p:cNvPr id="4" name="Picture 4"/>
          <p:cNvPicPr>
            <a:picLocks noChangeAspect="1"/>
          </p:cNvPicPr>
          <p:nvPr/>
        </p:nvPicPr>
        <p:blipFill>
          <a:blip r:embed="rId2"/>
          <a:srcRect/>
          <a:stretch>
            <a:fillRect/>
          </a:stretch>
        </p:blipFill>
        <p:spPr>
          <a:xfrm rot="8907459">
            <a:off x="-469322" y="7673063"/>
            <a:ext cx="2393626" cy="2480441"/>
          </a:xfrm>
          <a:prstGeom prst="rect">
            <a:avLst/>
          </a:prstGeom>
        </p:spPr>
      </p:pic>
      <p:pic>
        <p:nvPicPr>
          <p:cNvPr id="5" name="Picture 5"/>
          <p:cNvPicPr>
            <a:picLocks noChangeAspect="1"/>
          </p:cNvPicPr>
          <p:nvPr/>
        </p:nvPicPr>
        <p:blipFill>
          <a:blip r:embed="rId2">
            <a:alphaModFix amt="19999"/>
          </a:blip>
          <a:srcRect/>
          <a:stretch>
            <a:fillRect/>
          </a:stretch>
        </p:blipFill>
        <p:spPr>
          <a:xfrm rot="6512446">
            <a:off x="-1875930" y="3860717"/>
            <a:ext cx="10179983" cy="10549205"/>
          </a:xfrm>
          <a:prstGeom prst="rect">
            <a:avLst/>
          </a:prstGeom>
        </p:spPr>
      </p:pic>
      <p:grpSp>
        <p:nvGrpSpPr>
          <p:cNvPr id="6" name="Group 6"/>
          <p:cNvGrpSpPr/>
          <p:nvPr/>
        </p:nvGrpSpPr>
        <p:grpSpPr>
          <a:xfrm>
            <a:off x="2032962" y="9258300"/>
            <a:ext cx="1181100" cy="1181100"/>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8" name="Group 8"/>
          <p:cNvGrpSpPr/>
          <p:nvPr/>
        </p:nvGrpSpPr>
        <p:grpSpPr>
          <a:xfrm>
            <a:off x="17259300" y="2331504"/>
            <a:ext cx="571500" cy="571500"/>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6BD4CD"/>
            </a:solidFill>
          </p:spPr>
        </p:sp>
      </p:grpSp>
      <p:grpSp>
        <p:nvGrpSpPr>
          <p:cNvPr id="10" name="Group 10"/>
          <p:cNvGrpSpPr/>
          <p:nvPr/>
        </p:nvGrpSpPr>
        <p:grpSpPr>
          <a:xfrm>
            <a:off x="1542650" y="883805"/>
            <a:ext cx="15716650" cy="7650248"/>
            <a:chOff x="0" y="0"/>
            <a:chExt cx="20955533" cy="10200330"/>
          </a:xfrm>
        </p:grpSpPr>
        <p:sp>
          <p:nvSpPr>
            <p:cNvPr id="11" name="TextBox 11"/>
            <p:cNvSpPr txBox="1"/>
            <p:nvPr/>
          </p:nvSpPr>
          <p:spPr>
            <a:xfrm>
              <a:off x="0" y="209550"/>
              <a:ext cx="20955533" cy="8325248"/>
            </a:xfrm>
            <a:prstGeom prst="rect">
              <a:avLst/>
            </a:prstGeom>
          </p:spPr>
          <p:txBody>
            <a:bodyPr lIns="0" tIns="0" rIns="0" bIns="0" rtlCol="0" anchor="t">
              <a:spAutoFit/>
            </a:bodyPr>
            <a:lstStyle/>
            <a:p>
              <a:pPr algn="ctr">
                <a:lnSpc>
                  <a:spcPts val="12000"/>
                </a:lnSpc>
              </a:pPr>
              <a:r>
                <a:rPr lang="en-US" sz="12000" spc="1200" dirty="0">
                  <a:solidFill>
                    <a:srgbClr val="6BD4CD"/>
                  </a:solidFill>
                  <a:latin typeface="Glacial Indifference Bold"/>
                </a:rPr>
                <a:t>UBCO CAPSTONE PROJECT:</a:t>
              </a:r>
            </a:p>
            <a:p>
              <a:pPr algn="ctr">
                <a:lnSpc>
                  <a:spcPts val="12000"/>
                </a:lnSpc>
              </a:pPr>
              <a:r>
                <a:rPr lang="en-US" sz="12000" spc="1200" dirty="0">
                  <a:solidFill>
                    <a:srgbClr val="6BD4CD"/>
                  </a:solidFill>
                  <a:latin typeface="Glacial Indifference Bold"/>
                </a:rPr>
                <a:t>KELLY KLEE INSURANCE</a:t>
              </a:r>
            </a:p>
          </p:txBody>
        </p:sp>
        <p:sp>
          <p:nvSpPr>
            <p:cNvPr id="12" name="TextBox 12"/>
            <p:cNvSpPr txBox="1"/>
            <p:nvPr/>
          </p:nvSpPr>
          <p:spPr>
            <a:xfrm>
              <a:off x="0" y="8725172"/>
              <a:ext cx="20955533" cy="1475158"/>
            </a:xfrm>
            <a:prstGeom prst="rect">
              <a:avLst/>
            </a:prstGeom>
          </p:spPr>
          <p:txBody>
            <a:bodyPr lIns="0" tIns="0" rIns="0" bIns="0" rtlCol="0" anchor="t">
              <a:spAutoFit/>
            </a:bodyPr>
            <a:lstStyle/>
            <a:p>
              <a:pPr algn="ctr">
                <a:lnSpc>
                  <a:spcPts val="4479"/>
                </a:lnSpc>
              </a:pPr>
              <a:r>
                <a:rPr lang="en-US" sz="3199" spc="319" dirty="0">
                  <a:solidFill>
                    <a:srgbClr val="6BD4CD"/>
                  </a:solidFill>
                  <a:latin typeface="Glacial Indifference"/>
                </a:rPr>
                <a:t>PRESENTED BY VINAY NORI, AUSTIN LEE, JAE YOON CHO</a:t>
              </a:r>
            </a:p>
            <a:p>
              <a:pPr algn="ctr">
                <a:lnSpc>
                  <a:spcPts val="4479"/>
                </a:lnSpc>
              </a:pPr>
              <a:r>
                <a:rPr lang="en-US" sz="3199" spc="319" dirty="0">
                  <a:solidFill>
                    <a:srgbClr val="6BD4CD"/>
                  </a:solidFill>
                  <a:latin typeface="Glacial Indifference"/>
                </a:rPr>
                <a:t> JASMINE CHEN</a:t>
              </a:r>
            </a:p>
          </p:txBody>
        </p:sp>
      </p:grpSp>
      <p:pic>
        <p:nvPicPr>
          <p:cNvPr id="13" name="Picture 13"/>
          <p:cNvPicPr>
            <a:picLocks noChangeAspect="1"/>
          </p:cNvPicPr>
          <p:nvPr/>
        </p:nvPicPr>
        <p:blipFill>
          <a:blip r:embed="rId3"/>
          <a:srcRect/>
          <a:stretch>
            <a:fillRect/>
          </a:stretch>
        </p:blipFill>
        <p:spPr>
          <a:xfrm>
            <a:off x="15661672" y="7476650"/>
            <a:ext cx="2296622" cy="2114806"/>
          </a:xfrm>
          <a:prstGeom prst="rect">
            <a:avLst/>
          </a:prstGeom>
        </p:spPr>
      </p:pic>
      <p:sp>
        <p:nvSpPr>
          <p:cNvPr id="14" name="TextBox 14"/>
          <p:cNvSpPr txBox="1"/>
          <p:nvPr/>
        </p:nvSpPr>
        <p:spPr>
          <a:xfrm>
            <a:off x="13176527" y="9707471"/>
            <a:ext cx="4781768" cy="487543"/>
          </a:xfrm>
          <a:prstGeom prst="rect">
            <a:avLst/>
          </a:prstGeom>
        </p:spPr>
        <p:txBody>
          <a:bodyPr lIns="0" tIns="0" rIns="0" bIns="0" rtlCol="0" anchor="t">
            <a:spAutoFit/>
          </a:bodyPr>
          <a:lstStyle/>
          <a:p>
            <a:pPr algn="r">
              <a:lnSpc>
                <a:spcPts val="3839"/>
              </a:lnSpc>
            </a:pPr>
            <a:r>
              <a:rPr lang="en-US" sz="3199">
                <a:solidFill>
                  <a:srgbClr val="FFFFFF"/>
                </a:solidFill>
                <a:latin typeface="Frank Ruhl Libre Light"/>
              </a:rPr>
              <a:t>KELLY KLEE INSURANCE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8" name="AutoShape 26">
            <a:extLst>
              <a:ext uri="{FF2B5EF4-FFF2-40B4-BE49-F238E27FC236}">
                <a16:creationId xmlns:a16="http://schemas.microsoft.com/office/drawing/2014/main" id="{A38D6B2B-B6BF-E449-9FF1-322904946598}"/>
              </a:ext>
            </a:extLst>
          </p:cNvPr>
          <p:cNvSpPr/>
          <p:nvPr/>
        </p:nvSpPr>
        <p:spPr>
          <a:xfrm>
            <a:off x="0" y="0"/>
            <a:ext cx="8084472" cy="10287000"/>
          </a:xfrm>
          <a:prstGeom prst="rect">
            <a:avLst/>
          </a:prstGeom>
          <a:solidFill>
            <a:srgbClr val="3EDAD8"/>
          </a:solidFill>
        </p:spPr>
      </p:sp>
      <p:sp>
        <p:nvSpPr>
          <p:cNvPr id="2" name="AutoShape 2"/>
          <p:cNvSpPr/>
          <p:nvPr/>
        </p:nvSpPr>
        <p:spPr>
          <a:xfrm>
            <a:off x="8084472" y="0"/>
            <a:ext cx="10203528" cy="10287000"/>
          </a:xfrm>
          <a:prstGeom prst="rect">
            <a:avLst/>
          </a:prstGeom>
          <a:solidFill>
            <a:srgbClr val="171717">
              <a:alpha val="3921"/>
            </a:srgbClr>
          </a:solidFill>
        </p:spPr>
      </p:sp>
      <p:sp>
        <p:nvSpPr>
          <p:cNvPr id="4" name="TextBox 4"/>
          <p:cNvSpPr txBox="1"/>
          <p:nvPr/>
        </p:nvSpPr>
        <p:spPr>
          <a:xfrm>
            <a:off x="1371600" y="4122575"/>
            <a:ext cx="5845884" cy="1020925"/>
          </a:xfrm>
          <a:prstGeom prst="rect">
            <a:avLst/>
          </a:prstGeom>
        </p:spPr>
        <p:txBody>
          <a:bodyPr lIns="0" tIns="0" rIns="0" bIns="0" rtlCol="0" anchor="t">
            <a:spAutoFit/>
          </a:bodyPr>
          <a:lstStyle/>
          <a:p>
            <a:pPr>
              <a:lnSpc>
                <a:spcPts val="8039"/>
              </a:lnSpc>
            </a:pPr>
            <a:r>
              <a:rPr lang="en-US" sz="6700" dirty="0">
                <a:solidFill>
                  <a:srgbClr val="171717"/>
                </a:solidFill>
                <a:latin typeface="HK Grotesk Bold Bold"/>
              </a:rPr>
              <a:t>CONCLUSION</a:t>
            </a:r>
          </a:p>
        </p:txBody>
      </p:sp>
      <p:sp>
        <p:nvSpPr>
          <p:cNvPr id="6" name="TextBox 6"/>
          <p:cNvSpPr txBox="1"/>
          <p:nvPr/>
        </p:nvSpPr>
        <p:spPr>
          <a:xfrm>
            <a:off x="8499568" y="608569"/>
            <a:ext cx="9372600" cy="8048935"/>
          </a:xfrm>
          <a:prstGeom prst="rect">
            <a:avLst/>
          </a:prstGeom>
        </p:spPr>
        <p:txBody>
          <a:bodyPr wrap="square" lIns="0" tIns="0" rIns="0" bIns="0" rtlCol="0" anchor="t">
            <a:spAutoFit/>
          </a:bodyPr>
          <a:lstStyle/>
          <a:p>
            <a:pPr marL="571500" indent="-571500" algn="just">
              <a:lnSpc>
                <a:spcPct val="150000"/>
              </a:lnSpc>
              <a:buFont typeface="Arial" panose="020B0604020202020204" pitchFamily="34" charset="0"/>
              <a:buChar char="•"/>
            </a:pPr>
            <a:r>
              <a:rPr lang="en-US" sz="3200" dirty="0">
                <a:solidFill>
                  <a:srgbClr val="201E1B"/>
                </a:solidFill>
              </a:rPr>
              <a:t>Log transformation and removing outliers: normalize target variable </a:t>
            </a:r>
            <a:r>
              <a:rPr lang="en-US" sz="3200" dirty="0" err="1">
                <a:solidFill>
                  <a:srgbClr val="201E1B"/>
                </a:solidFill>
              </a:rPr>
              <a:t>covA</a:t>
            </a:r>
            <a:r>
              <a:rPr lang="en-US" sz="3200" dirty="0">
                <a:solidFill>
                  <a:srgbClr val="201E1B"/>
                </a:solidFill>
              </a:rPr>
              <a:t> with more symmetrical distribution</a:t>
            </a:r>
          </a:p>
          <a:p>
            <a:pPr marL="571500" indent="-571500" algn="just">
              <a:lnSpc>
                <a:spcPct val="150000"/>
              </a:lnSpc>
              <a:buFont typeface="Arial" panose="020B0604020202020204" pitchFamily="34" charset="0"/>
              <a:buChar char="•"/>
            </a:pPr>
            <a:endParaRPr lang="en-US" sz="3200" dirty="0">
              <a:solidFill>
                <a:srgbClr val="201E1B"/>
              </a:solidFill>
            </a:endParaRPr>
          </a:p>
          <a:p>
            <a:pPr marL="571500" indent="-571500">
              <a:lnSpc>
                <a:spcPct val="150000"/>
              </a:lnSpc>
              <a:buFont typeface="Arial" panose="020B0604020202020204" pitchFamily="34" charset="0"/>
              <a:buChar char="•"/>
            </a:pPr>
            <a:r>
              <a:rPr lang="en-US" sz="3200" dirty="0">
                <a:solidFill>
                  <a:srgbClr val="201E1B"/>
                </a:solidFill>
                <a:ea typeface="HK Grotesk Light"/>
              </a:rPr>
              <a:t>Ordinary Least Square regression: the best suited model</a:t>
            </a:r>
          </a:p>
          <a:p>
            <a:pPr marL="571500" indent="-571500">
              <a:lnSpc>
                <a:spcPct val="150000"/>
              </a:lnSpc>
              <a:buFont typeface="Arial" panose="020B0604020202020204" pitchFamily="34" charset="0"/>
              <a:buChar char="•"/>
            </a:pPr>
            <a:endParaRPr lang="en-US" sz="3200" dirty="0">
              <a:solidFill>
                <a:srgbClr val="201E1B"/>
              </a:solidFill>
              <a:ea typeface="HK Grotesk Light"/>
            </a:endParaRPr>
          </a:p>
          <a:p>
            <a:pPr marL="571500" indent="-571500">
              <a:lnSpc>
                <a:spcPct val="150000"/>
              </a:lnSpc>
              <a:buFont typeface="Arial" panose="020B0604020202020204" pitchFamily="34" charset="0"/>
              <a:buChar char="•"/>
            </a:pPr>
            <a:r>
              <a:rPr lang="en-US" sz="3200" dirty="0">
                <a:solidFill>
                  <a:srgbClr val="201E1B"/>
                </a:solidFill>
                <a:ea typeface="HK Grotesk Light"/>
              </a:rPr>
              <a:t>95% confident: MAE is less than 10% </a:t>
            </a:r>
          </a:p>
          <a:p>
            <a:pPr marL="571500" indent="-571500">
              <a:lnSpc>
                <a:spcPct val="150000"/>
              </a:lnSpc>
              <a:buFont typeface="Arial" panose="020B0604020202020204" pitchFamily="34" charset="0"/>
              <a:buChar char="•"/>
            </a:pPr>
            <a:endParaRPr lang="en-US" sz="3200" dirty="0">
              <a:solidFill>
                <a:srgbClr val="201E1B"/>
              </a:solidFill>
              <a:ea typeface="HK Grotesk Light"/>
            </a:endParaRPr>
          </a:p>
          <a:p>
            <a:pPr marL="571500" indent="-571500">
              <a:lnSpc>
                <a:spcPct val="150000"/>
              </a:lnSpc>
              <a:spcBef>
                <a:spcPct val="0"/>
              </a:spcBef>
              <a:buFont typeface="Arial" panose="020B0604020202020204" pitchFamily="34" charset="0"/>
              <a:buChar char="•"/>
            </a:pPr>
            <a:r>
              <a:rPr lang="en-US" sz="3200" dirty="0">
                <a:solidFill>
                  <a:srgbClr val="201E1B"/>
                </a:solidFill>
                <a:ea typeface="HK Grotesk Light"/>
              </a:rPr>
              <a:t>Affecting the model accuracy: lack of enough data points &amp; missing values on important features</a:t>
            </a:r>
          </a:p>
        </p:txBody>
      </p:sp>
      <p:sp>
        <p:nvSpPr>
          <p:cNvPr id="7" name="TextBox 7"/>
          <p:cNvSpPr txBox="1"/>
          <p:nvPr/>
        </p:nvSpPr>
        <p:spPr>
          <a:xfrm>
            <a:off x="16204711" y="9580249"/>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919"/>
        </a:solidFill>
        <a:effectLst/>
      </p:bgPr>
    </p:bg>
    <p:spTree>
      <p:nvGrpSpPr>
        <p:cNvPr id="1" name=""/>
        <p:cNvGrpSpPr/>
        <p:nvPr/>
      </p:nvGrpSpPr>
      <p:grpSpPr>
        <a:xfrm>
          <a:off x="0" y="0"/>
          <a:ext cx="0" cy="0"/>
          <a:chOff x="0" y="0"/>
          <a:chExt cx="0" cy="0"/>
        </a:xfrm>
      </p:grpSpPr>
      <p:sp>
        <p:nvSpPr>
          <p:cNvPr id="2" name="AutoShape 2"/>
          <p:cNvSpPr/>
          <p:nvPr/>
        </p:nvSpPr>
        <p:spPr>
          <a:xfrm>
            <a:off x="1028700" y="9213850"/>
            <a:ext cx="10682936" cy="22860"/>
          </a:xfrm>
          <a:prstGeom prst="rect">
            <a:avLst/>
          </a:prstGeom>
          <a:solidFill>
            <a:srgbClr val="FFFFFF"/>
          </a:solidFill>
        </p:spPr>
      </p:sp>
      <p:sp>
        <p:nvSpPr>
          <p:cNvPr id="3" name="TextBox 3"/>
          <p:cNvSpPr txBox="1"/>
          <p:nvPr/>
        </p:nvSpPr>
        <p:spPr>
          <a:xfrm>
            <a:off x="1332010" y="2456382"/>
            <a:ext cx="13781701" cy="4283224"/>
          </a:xfrm>
          <a:prstGeom prst="rect">
            <a:avLst/>
          </a:prstGeom>
        </p:spPr>
        <p:txBody>
          <a:bodyPr lIns="0" tIns="0" rIns="0" bIns="0" rtlCol="0" anchor="t">
            <a:spAutoFit/>
          </a:bodyPr>
          <a:lstStyle/>
          <a:p>
            <a:pPr>
              <a:lnSpc>
                <a:spcPts val="16690"/>
              </a:lnSpc>
            </a:pPr>
            <a:r>
              <a:rPr lang="en-US" sz="11000" dirty="0">
                <a:solidFill>
                  <a:srgbClr val="FFFFFF"/>
                </a:solidFill>
                <a:latin typeface="Vollkorn Bold" panose="020B0604020202020204" charset="0"/>
                <a:ea typeface="Vollkorn Bold" panose="020B0604020202020204" charset="0"/>
              </a:rPr>
              <a:t>BEST CUSTOMER FIT MODEL(BCF) </a:t>
            </a:r>
          </a:p>
        </p:txBody>
      </p:sp>
      <p:pic>
        <p:nvPicPr>
          <p:cNvPr id="4" name="Picture 4"/>
          <p:cNvPicPr>
            <a:picLocks noChangeAspect="1"/>
          </p:cNvPicPr>
          <p:nvPr/>
        </p:nvPicPr>
        <p:blipFill>
          <a:blip r:embed="rId2"/>
          <a:srcRect/>
          <a:stretch>
            <a:fillRect/>
          </a:stretch>
        </p:blipFill>
        <p:spPr>
          <a:xfrm>
            <a:off x="14175909" y="6130288"/>
            <a:ext cx="2831869" cy="2607679"/>
          </a:xfrm>
          <a:prstGeom prst="rect">
            <a:avLst/>
          </a:prstGeom>
        </p:spPr>
      </p:pic>
      <p:sp>
        <p:nvSpPr>
          <p:cNvPr id="5" name="TextBox 5"/>
          <p:cNvSpPr txBox="1"/>
          <p:nvPr/>
        </p:nvSpPr>
        <p:spPr>
          <a:xfrm>
            <a:off x="12722827" y="9014528"/>
            <a:ext cx="4781768" cy="487543"/>
          </a:xfrm>
          <a:prstGeom prst="rect">
            <a:avLst/>
          </a:prstGeom>
        </p:spPr>
        <p:txBody>
          <a:bodyPr lIns="0" tIns="0" rIns="0" bIns="0" rtlCol="0" anchor="t">
            <a:spAutoFit/>
          </a:bodyPr>
          <a:lstStyle/>
          <a:p>
            <a:pPr algn="r">
              <a:lnSpc>
                <a:spcPts val="3839"/>
              </a:lnSpc>
            </a:pPr>
            <a:r>
              <a:rPr lang="en-US" sz="3199">
                <a:solidFill>
                  <a:srgbClr val="FFFFFF"/>
                </a:solidFill>
                <a:latin typeface="Frank Ruhl Libre Light"/>
              </a:rPr>
              <a:t>KELLY KLEE INSURANCE</a:t>
            </a:r>
          </a:p>
        </p:txBody>
      </p:sp>
      <p:sp>
        <p:nvSpPr>
          <p:cNvPr id="6" name="TextBox 6"/>
          <p:cNvSpPr txBox="1"/>
          <p:nvPr/>
        </p:nvSpPr>
        <p:spPr>
          <a:xfrm>
            <a:off x="16174049" y="9568023"/>
            <a:ext cx="1667457" cy="414252"/>
          </a:xfrm>
          <a:prstGeom prst="rect">
            <a:avLst/>
          </a:prstGeom>
        </p:spPr>
        <p:txBody>
          <a:bodyPr lIns="0" tIns="0" rIns="0" bIns="0" rtlCol="0" anchor="t">
            <a:spAutoFit/>
          </a:bodyPr>
          <a:lstStyle/>
          <a:p>
            <a:pPr algn="r">
              <a:lnSpc>
                <a:spcPts val="3359"/>
              </a:lnSpc>
            </a:pPr>
            <a:r>
              <a:rPr lang="en-US" sz="2799">
                <a:solidFill>
                  <a:srgbClr val="FFFFFF"/>
                </a:solidFill>
                <a:latin typeface="Frank Ruhl Libre Light"/>
              </a:rPr>
              <a:t>01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EFEC"/>
        </a:solidFill>
        <a:effectLst/>
      </p:bgPr>
    </p:bg>
    <p:spTree>
      <p:nvGrpSpPr>
        <p:cNvPr id="1" name=""/>
        <p:cNvGrpSpPr/>
        <p:nvPr/>
      </p:nvGrpSpPr>
      <p:grpSpPr>
        <a:xfrm>
          <a:off x="0" y="0"/>
          <a:ext cx="0" cy="0"/>
          <a:chOff x="0" y="0"/>
          <a:chExt cx="0" cy="0"/>
        </a:xfrm>
      </p:grpSpPr>
      <p:sp>
        <p:nvSpPr>
          <p:cNvPr id="2" name="AutoShape 2"/>
          <p:cNvSpPr/>
          <p:nvPr/>
        </p:nvSpPr>
        <p:spPr>
          <a:xfrm>
            <a:off x="1028700" y="9248775"/>
            <a:ext cx="16230600" cy="9525"/>
          </a:xfrm>
          <a:prstGeom prst="rect">
            <a:avLst/>
          </a:prstGeom>
          <a:solidFill>
            <a:srgbClr val="171717"/>
          </a:solidFill>
        </p:spPr>
      </p:sp>
      <p:sp>
        <p:nvSpPr>
          <p:cNvPr id="3" name="TextBox 3"/>
          <p:cNvSpPr txBox="1"/>
          <p:nvPr/>
        </p:nvSpPr>
        <p:spPr>
          <a:xfrm>
            <a:off x="5943600" y="3390900"/>
            <a:ext cx="6223978" cy="2872836"/>
          </a:xfrm>
          <a:prstGeom prst="rect">
            <a:avLst/>
          </a:prstGeom>
        </p:spPr>
        <p:txBody>
          <a:bodyPr lIns="0" tIns="0" rIns="0" bIns="0" rtlCol="0" anchor="t">
            <a:spAutoFit/>
          </a:bodyPr>
          <a:lstStyle/>
          <a:p>
            <a:pPr marL="750058" lvl="1" indent="-457200">
              <a:lnSpc>
                <a:spcPts val="3798"/>
              </a:lnSpc>
              <a:buFont typeface="Arial" panose="020B0604020202020204" pitchFamily="34" charset="0"/>
              <a:buChar char="•"/>
            </a:pPr>
            <a:r>
              <a:rPr lang="en-US" sz="2800" dirty="0">
                <a:solidFill>
                  <a:srgbClr val="000000"/>
                </a:solidFill>
              </a:rPr>
              <a:t>Motivation</a:t>
            </a:r>
          </a:p>
          <a:p>
            <a:pPr marL="750058" lvl="1" indent="-457200">
              <a:lnSpc>
                <a:spcPts val="3798"/>
              </a:lnSpc>
              <a:buFont typeface="Arial" panose="020B0604020202020204" pitchFamily="34" charset="0"/>
              <a:buChar char="•"/>
            </a:pPr>
            <a:r>
              <a:rPr lang="en-US" sz="2800" dirty="0">
                <a:solidFill>
                  <a:srgbClr val="000000"/>
                </a:solidFill>
              </a:rPr>
              <a:t>Aims and Objectives</a:t>
            </a:r>
          </a:p>
          <a:p>
            <a:pPr marL="750058" lvl="1" indent="-457200">
              <a:lnSpc>
                <a:spcPts val="3798"/>
              </a:lnSpc>
              <a:buFont typeface="Arial" panose="020B0604020202020204" pitchFamily="34" charset="0"/>
              <a:buChar char="•"/>
            </a:pPr>
            <a:r>
              <a:rPr lang="en-US" sz="2800" dirty="0">
                <a:solidFill>
                  <a:srgbClr val="000000"/>
                </a:solidFill>
              </a:rPr>
              <a:t>BCF DATASETS</a:t>
            </a:r>
          </a:p>
          <a:p>
            <a:pPr marL="750058" lvl="1" indent="-457200">
              <a:lnSpc>
                <a:spcPts val="3798"/>
              </a:lnSpc>
              <a:buFont typeface="Arial" panose="020B0604020202020204" pitchFamily="34" charset="0"/>
              <a:buChar char="•"/>
            </a:pPr>
            <a:r>
              <a:rPr lang="en-US" sz="2800" dirty="0">
                <a:solidFill>
                  <a:srgbClr val="000000"/>
                </a:solidFill>
              </a:rPr>
              <a:t>BCF ANALYSIS</a:t>
            </a:r>
          </a:p>
          <a:p>
            <a:pPr marL="750058" lvl="1" indent="-457200">
              <a:lnSpc>
                <a:spcPts val="3798"/>
              </a:lnSpc>
              <a:buFont typeface="Arial" panose="020B0604020202020204" pitchFamily="34" charset="0"/>
              <a:buChar char="•"/>
            </a:pPr>
            <a:r>
              <a:rPr lang="en-US" sz="2800" dirty="0">
                <a:solidFill>
                  <a:srgbClr val="000000"/>
                </a:solidFill>
              </a:rPr>
              <a:t>BCF CLASSIFICATION</a:t>
            </a:r>
          </a:p>
          <a:p>
            <a:pPr marL="750058" lvl="1" indent="-457200">
              <a:lnSpc>
                <a:spcPts val="3798"/>
              </a:lnSpc>
              <a:buFont typeface="Arial" panose="020B0604020202020204" pitchFamily="34" charset="0"/>
              <a:buChar char="•"/>
            </a:pPr>
            <a:r>
              <a:rPr lang="en-US" sz="2800" dirty="0">
                <a:solidFill>
                  <a:srgbClr val="000000"/>
                </a:solidFill>
              </a:rPr>
              <a:t>CONCLUSION</a:t>
            </a:r>
          </a:p>
        </p:txBody>
      </p:sp>
      <p:sp>
        <p:nvSpPr>
          <p:cNvPr id="4" name="TextBox 4"/>
          <p:cNvSpPr txBox="1"/>
          <p:nvPr/>
        </p:nvSpPr>
        <p:spPr>
          <a:xfrm>
            <a:off x="5791200" y="2409812"/>
            <a:ext cx="4055586" cy="554355"/>
          </a:xfrm>
          <a:prstGeom prst="rect">
            <a:avLst/>
          </a:prstGeom>
        </p:spPr>
        <p:txBody>
          <a:bodyPr lIns="0" tIns="0" rIns="0" bIns="0" rtlCol="0" anchor="t">
            <a:spAutoFit/>
          </a:bodyPr>
          <a:lstStyle/>
          <a:p>
            <a:pPr algn="ctr">
              <a:lnSpc>
                <a:spcPts val="4480"/>
              </a:lnSpc>
              <a:spcBef>
                <a:spcPct val="0"/>
              </a:spcBef>
            </a:pPr>
            <a:r>
              <a:rPr lang="en-US" sz="3200" b="1" dirty="0">
                <a:solidFill>
                  <a:srgbClr val="191919"/>
                </a:solidFill>
              </a:rPr>
              <a:t>TABLE OF CONTENTS</a:t>
            </a:r>
          </a:p>
        </p:txBody>
      </p:sp>
      <p:sp>
        <p:nvSpPr>
          <p:cNvPr id="5" name="TextBox 5"/>
          <p:cNvSpPr txBox="1"/>
          <p:nvPr/>
        </p:nvSpPr>
        <p:spPr>
          <a:xfrm>
            <a:off x="16112726" y="9258300"/>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AutoShape 2"/>
          <p:cNvSpPr/>
          <p:nvPr/>
        </p:nvSpPr>
        <p:spPr>
          <a:xfrm>
            <a:off x="9144000" y="0"/>
            <a:ext cx="9144000" cy="5143500"/>
          </a:xfrm>
          <a:prstGeom prst="rect">
            <a:avLst/>
          </a:prstGeom>
          <a:solidFill>
            <a:srgbClr val="D9D9D9"/>
          </a:solidFill>
        </p:spPr>
        <p:txBody>
          <a:bodyPr/>
          <a:lstStyle/>
          <a:p>
            <a:endParaRPr lang="en-CA" dirty="0"/>
          </a:p>
        </p:txBody>
      </p:sp>
      <p:sp>
        <p:nvSpPr>
          <p:cNvPr id="3" name="AutoShape 3"/>
          <p:cNvSpPr/>
          <p:nvPr/>
        </p:nvSpPr>
        <p:spPr>
          <a:xfrm>
            <a:off x="9144000" y="5143500"/>
            <a:ext cx="9144000" cy="5143500"/>
          </a:xfrm>
          <a:prstGeom prst="rect">
            <a:avLst/>
          </a:prstGeom>
          <a:solidFill>
            <a:srgbClr val="171717">
              <a:alpha val="3921"/>
            </a:srgbClr>
          </a:solidFill>
        </p:spPr>
      </p:sp>
      <p:pic>
        <p:nvPicPr>
          <p:cNvPr id="4" name="Picture 4"/>
          <p:cNvPicPr>
            <a:picLocks noChangeAspect="1"/>
          </p:cNvPicPr>
          <p:nvPr/>
        </p:nvPicPr>
        <p:blipFill>
          <a:blip r:embed="rId2"/>
          <a:srcRect l="374" r="374"/>
          <a:stretch>
            <a:fillRect/>
          </a:stretch>
        </p:blipFill>
        <p:spPr>
          <a:xfrm>
            <a:off x="1168349" y="2073658"/>
            <a:ext cx="6047527" cy="6139684"/>
          </a:xfrm>
          <a:prstGeom prst="rect">
            <a:avLst/>
          </a:prstGeom>
        </p:spPr>
      </p:pic>
      <p:grpSp>
        <p:nvGrpSpPr>
          <p:cNvPr id="5" name="Group 5"/>
          <p:cNvGrpSpPr/>
          <p:nvPr/>
        </p:nvGrpSpPr>
        <p:grpSpPr>
          <a:xfrm>
            <a:off x="10185109" y="604408"/>
            <a:ext cx="7276415" cy="3273599"/>
            <a:chOff x="0" y="-66675"/>
            <a:chExt cx="9701886" cy="4364799"/>
          </a:xfrm>
        </p:grpSpPr>
        <p:sp>
          <p:nvSpPr>
            <p:cNvPr id="6" name="TextBox 6"/>
            <p:cNvSpPr txBox="1"/>
            <p:nvPr/>
          </p:nvSpPr>
          <p:spPr>
            <a:xfrm>
              <a:off x="0" y="-66675"/>
              <a:ext cx="9701886" cy="716830"/>
            </a:xfrm>
            <a:prstGeom prst="rect">
              <a:avLst/>
            </a:prstGeom>
          </p:spPr>
          <p:txBody>
            <a:bodyPr lIns="0" tIns="0" rIns="0" bIns="0" rtlCol="0" anchor="t">
              <a:spAutoFit/>
            </a:bodyPr>
            <a:lstStyle/>
            <a:p>
              <a:pPr>
                <a:lnSpc>
                  <a:spcPts val="4479"/>
                </a:lnSpc>
                <a:spcBef>
                  <a:spcPct val="0"/>
                </a:spcBef>
              </a:pPr>
              <a:r>
                <a:rPr lang="en-US" sz="3199" b="1" dirty="0">
                  <a:solidFill>
                    <a:srgbClr val="171717"/>
                  </a:solidFill>
                </a:rPr>
                <a:t>BACKGROUND &amp; MOTIVATION</a:t>
              </a:r>
            </a:p>
          </p:txBody>
        </p:sp>
        <p:sp>
          <p:nvSpPr>
            <p:cNvPr id="7" name="TextBox 7"/>
            <p:cNvSpPr txBox="1"/>
            <p:nvPr/>
          </p:nvSpPr>
          <p:spPr>
            <a:xfrm>
              <a:off x="0" y="1084508"/>
              <a:ext cx="9701886" cy="3213616"/>
            </a:xfrm>
            <a:prstGeom prst="rect">
              <a:avLst/>
            </a:prstGeom>
          </p:spPr>
          <p:txBody>
            <a:bodyPr lIns="0" tIns="0" rIns="0" bIns="0" rtlCol="0" anchor="t">
              <a:spAutoFit/>
            </a:bodyPr>
            <a:lstStyle/>
            <a:p>
              <a:pPr marL="410210" lvl="1" indent="-205105">
                <a:lnSpc>
                  <a:spcPts val="2659"/>
                </a:lnSpc>
                <a:buFont typeface="Arial"/>
                <a:buChar char="•"/>
              </a:pPr>
              <a:r>
                <a:rPr lang="en-US" sz="2000" dirty="0">
                  <a:solidFill>
                    <a:srgbClr val="171717"/>
                  </a:solidFill>
                </a:rPr>
                <a:t>In the corporate management, companies seek to maximize the profits</a:t>
              </a:r>
            </a:p>
            <a:p>
              <a:pPr marL="410210" lvl="1" indent="-205105">
                <a:lnSpc>
                  <a:spcPts val="2659"/>
                </a:lnSpc>
                <a:buFont typeface="Arial"/>
                <a:buChar char="•"/>
              </a:pPr>
              <a:r>
                <a:rPr lang="en-US" sz="2000" dirty="0">
                  <a:solidFill>
                    <a:srgbClr val="171717"/>
                  </a:solidFill>
                </a:rPr>
                <a:t>The source of the profits depends largely on acquiring and retaining customers. </a:t>
              </a:r>
            </a:p>
            <a:p>
              <a:pPr marL="410210" lvl="1" indent="-205105">
                <a:lnSpc>
                  <a:spcPts val="2659"/>
                </a:lnSpc>
                <a:buFont typeface="Arial"/>
                <a:buChar char="•"/>
              </a:pPr>
              <a:r>
                <a:rPr lang="en-US" sz="2000" dirty="0">
                  <a:solidFill>
                    <a:srgbClr val="171717"/>
                  </a:solidFill>
                </a:rPr>
                <a:t>Using data mining skills helps analyze the features of both potential and current customers</a:t>
              </a:r>
              <a:endParaRPr lang="en-US" sz="1600" dirty="0">
                <a:solidFill>
                  <a:srgbClr val="171717"/>
                </a:solidFill>
              </a:endParaRPr>
            </a:p>
            <a:p>
              <a:pPr>
                <a:lnSpc>
                  <a:spcPts val="2659"/>
                </a:lnSpc>
              </a:pPr>
              <a:endParaRPr lang="en-US" sz="1899" dirty="0">
                <a:solidFill>
                  <a:srgbClr val="171717"/>
                </a:solidFill>
                <a:latin typeface="HK Grotesk Light"/>
              </a:endParaRPr>
            </a:p>
          </p:txBody>
        </p:sp>
      </p:grpSp>
      <p:grpSp>
        <p:nvGrpSpPr>
          <p:cNvPr id="8" name="Group 8"/>
          <p:cNvGrpSpPr/>
          <p:nvPr/>
        </p:nvGrpSpPr>
        <p:grpSpPr>
          <a:xfrm>
            <a:off x="10439400" y="6171618"/>
            <a:ext cx="6145239" cy="2655870"/>
            <a:chOff x="339055" y="-177904"/>
            <a:chExt cx="8193652" cy="3541160"/>
          </a:xfrm>
        </p:grpSpPr>
        <p:sp>
          <p:nvSpPr>
            <p:cNvPr id="9" name="TextBox 9"/>
            <p:cNvSpPr txBox="1"/>
            <p:nvPr/>
          </p:nvSpPr>
          <p:spPr>
            <a:xfrm>
              <a:off x="339055" y="-177904"/>
              <a:ext cx="8189235" cy="716829"/>
            </a:xfrm>
            <a:prstGeom prst="rect">
              <a:avLst/>
            </a:prstGeom>
          </p:spPr>
          <p:txBody>
            <a:bodyPr lIns="0" tIns="0" rIns="0" bIns="0" rtlCol="0" anchor="t">
              <a:spAutoFit/>
            </a:bodyPr>
            <a:lstStyle/>
            <a:p>
              <a:pPr>
                <a:lnSpc>
                  <a:spcPts val="4479"/>
                </a:lnSpc>
                <a:spcBef>
                  <a:spcPct val="0"/>
                </a:spcBef>
              </a:pPr>
              <a:r>
                <a:rPr lang="en-US" sz="3200" b="1" dirty="0">
                  <a:solidFill>
                    <a:srgbClr val="171717"/>
                  </a:solidFill>
                </a:rPr>
                <a:t>Key Research Question </a:t>
              </a:r>
            </a:p>
          </p:txBody>
        </p:sp>
        <p:sp>
          <p:nvSpPr>
            <p:cNvPr id="10" name="TextBox 10"/>
            <p:cNvSpPr txBox="1"/>
            <p:nvPr/>
          </p:nvSpPr>
          <p:spPr>
            <a:xfrm>
              <a:off x="343472" y="1080065"/>
              <a:ext cx="8189235" cy="2283191"/>
            </a:xfrm>
            <a:prstGeom prst="rect">
              <a:avLst/>
            </a:prstGeom>
          </p:spPr>
          <p:txBody>
            <a:bodyPr lIns="0" tIns="0" rIns="0" bIns="0" rtlCol="0" anchor="t">
              <a:spAutoFit/>
            </a:bodyPr>
            <a:lstStyle/>
            <a:p>
              <a:pPr marL="410210" lvl="1" indent="-205105">
                <a:lnSpc>
                  <a:spcPts val="2659"/>
                </a:lnSpc>
                <a:buFont typeface="Arial"/>
                <a:buChar char="•"/>
              </a:pPr>
              <a:r>
                <a:rPr lang="en-US" sz="2000" dirty="0">
                  <a:solidFill>
                    <a:srgbClr val="171717"/>
                  </a:solidFill>
                </a:rPr>
                <a:t>Identify the best fit customers (potential customers) based on technical fit, functional fit, Resource fit metrics </a:t>
              </a:r>
            </a:p>
            <a:p>
              <a:pPr marL="410210" lvl="1" indent="-205105">
                <a:lnSpc>
                  <a:spcPts val="2659"/>
                </a:lnSpc>
                <a:buFont typeface="Arial"/>
                <a:buChar char="•"/>
              </a:pPr>
              <a:r>
                <a:rPr lang="en-US" sz="2000" dirty="0">
                  <a:solidFill>
                    <a:srgbClr val="171717"/>
                  </a:solidFill>
                </a:rPr>
                <a:t>Identify  the best filter conditions for bidding in ping-post system.</a:t>
              </a:r>
            </a:p>
          </p:txBody>
        </p:sp>
      </p:grpSp>
      <p:sp>
        <p:nvSpPr>
          <p:cNvPr id="11" name="TextBox 11"/>
          <p:cNvSpPr txBox="1"/>
          <p:nvPr/>
        </p:nvSpPr>
        <p:spPr>
          <a:xfrm>
            <a:off x="16174049" y="9568023"/>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AutoShape 2"/>
          <p:cNvSpPr/>
          <p:nvPr/>
        </p:nvSpPr>
        <p:spPr>
          <a:xfrm>
            <a:off x="0" y="0"/>
            <a:ext cx="9144000" cy="5143500"/>
          </a:xfrm>
          <a:prstGeom prst="rect">
            <a:avLst/>
          </a:prstGeom>
          <a:solidFill>
            <a:srgbClr val="FFFFFF"/>
          </a:solidFill>
        </p:spPr>
      </p:sp>
      <p:pic>
        <p:nvPicPr>
          <p:cNvPr id="3" name="Picture 3"/>
          <p:cNvPicPr>
            <a:picLocks noChangeAspect="1"/>
          </p:cNvPicPr>
          <p:nvPr/>
        </p:nvPicPr>
        <p:blipFill>
          <a:blip r:embed="rId2"/>
          <a:srcRect t="7778" b="7778"/>
          <a:stretch>
            <a:fillRect/>
          </a:stretch>
        </p:blipFill>
        <p:spPr>
          <a:xfrm>
            <a:off x="689959" y="239787"/>
            <a:ext cx="8717711" cy="4903713"/>
          </a:xfrm>
          <a:prstGeom prst="rect">
            <a:avLst/>
          </a:prstGeom>
        </p:spPr>
      </p:pic>
      <p:pic>
        <p:nvPicPr>
          <p:cNvPr id="4" name="Picture 4"/>
          <p:cNvPicPr>
            <a:picLocks noChangeAspect="1"/>
          </p:cNvPicPr>
          <p:nvPr/>
        </p:nvPicPr>
        <p:blipFill>
          <a:blip r:embed="rId3"/>
          <a:srcRect t="15438" b="5144"/>
          <a:stretch>
            <a:fillRect/>
          </a:stretch>
        </p:blipFill>
        <p:spPr>
          <a:xfrm>
            <a:off x="9557567" y="5143500"/>
            <a:ext cx="8525869" cy="4502699"/>
          </a:xfrm>
          <a:prstGeom prst="rect">
            <a:avLst/>
          </a:prstGeom>
        </p:spPr>
      </p:pic>
      <p:grpSp>
        <p:nvGrpSpPr>
          <p:cNvPr id="5" name="Group 5"/>
          <p:cNvGrpSpPr/>
          <p:nvPr/>
        </p:nvGrpSpPr>
        <p:grpSpPr>
          <a:xfrm>
            <a:off x="10749538" y="942294"/>
            <a:ext cx="6141927" cy="3273599"/>
            <a:chOff x="0" y="-66675"/>
            <a:chExt cx="8189235" cy="4364799"/>
          </a:xfrm>
        </p:grpSpPr>
        <p:sp>
          <p:nvSpPr>
            <p:cNvPr id="6" name="TextBox 6"/>
            <p:cNvSpPr txBox="1"/>
            <p:nvPr/>
          </p:nvSpPr>
          <p:spPr>
            <a:xfrm>
              <a:off x="0" y="-66675"/>
              <a:ext cx="8189235" cy="716830"/>
            </a:xfrm>
            <a:prstGeom prst="rect">
              <a:avLst/>
            </a:prstGeom>
          </p:spPr>
          <p:txBody>
            <a:bodyPr lIns="0" tIns="0" rIns="0" bIns="0" rtlCol="0" anchor="t">
              <a:spAutoFit/>
            </a:bodyPr>
            <a:lstStyle/>
            <a:p>
              <a:pPr algn="ctr">
                <a:lnSpc>
                  <a:spcPts val="4479"/>
                </a:lnSpc>
                <a:spcBef>
                  <a:spcPct val="0"/>
                </a:spcBef>
              </a:pPr>
              <a:r>
                <a:rPr lang="en-US" sz="3199" b="1" dirty="0">
                  <a:solidFill>
                    <a:srgbClr val="171717"/>
                  </a:solidFill>
                </a:rPr>
                <a:t>REQUIREMENTS</a:t>
              </a:r>
            </a:p>
          </p:txBody>
        </p:sp>
        <p:sp>
          <p:nvSpPr>
            <p:cNvPr id="7" name="TextBox 7"/>
            <p:cNvSpPr txBox="1"/>
            <p:nvPr/>
          </p:nvSpPr>
          <p:spPr>
            <a:xfrm>
              <a:off x="0" y="1084507"/>
              <a:ext cx="8189235" cy="3213617"/>
            </a:xfrm>
            <a:prstGeom prst="rect">
              <a:avLst/>
            </a:prstGeom>
          </p:spPr>
          <p:txBody>
            <a:bodyPr lIns="0" tIns="0" rIns="0" bIns="0" rtlCol="0" anchor="t">
              <a:spAutoFit/>
            </a:bodyPr>
            <a:lstStyle/>
            <a:p>
              <a:pPr marL="410210" lvl="1" indent="-205105">
                <a:lnSpc>
                  <a:spcPts val="2659"/>
                </a:lnSpc>
                <a:buFont typeface="Arial"/>
                <a:buChar char="•"/>
              </a:pPr>
              <a:r>
                <a:rPr lang="en-US" sz="2000" dirty="0">
                  <a:solidFill>
                    <a:srgbClr val="171717"/>
                  </a:solidFill>
                </a:rPr>
                <a:t>Identify the best filter condition to be applied on ping-post system</a:t>
              </a:r>
            </a:p>
            <a:p>
              <a:pPr marL="410210" lvl="1" indent="-205105">
                <a:lnSpc>
                  <a:spcPts val="2659"/>
                </a:lnSpc>
                <a:buFont typeface="Arial"/>
                <a:buChar char="•"/>
              </a:pPr>
              <a:r>
                <a:rPr lang="en-US" sz="2000" dirty="0">
                  <a:solidFill>
                    <a:srgbClr val="171717"/>
                  </a:solidFill>
                </a:rPr>
                <a:t>Build a classification model along with their posterior probabilities of conversion for classifying if Leads as potential customer or not.</a:t>
              </a:r>
            </a:p>
            <a:p>
              <a:pPr algn="ctr">
                <a:lnSpc>
                  <a:spcPts val="2659"/>
                </a:lnSpc>
              </a:pPr>
              <a:endParaRPr lang="en-US" sz="1899" dirty="0">
                <a:solidFill>
                  <a:srgbClr val="171717"/>
                </a:solidFill>
                <a:latin typeface="HK Grotesk Light"/>
              </a:endParaRPr>
            </a:p>
            <a:p>
              <a:pPr algn="ctr">
                <a:lnSpc>
                  <a:spcPts val="2659"/>
                </a:lnSpc>
                <a:spcBef>
                  <a:spcPct val="0"/>
                </a:spcBef>
              </a:pPr>
              <a:r>
                <a:rPr lang="en-US" sz="1899" dirty="0">
                  <a:solidFill>
                    <a:srgbClr val="171717"/>
                  </a:solidFill>
                  <a:latin typeface="HK Grotesk Light"/>
                </a:rPr>
                <a:t> </a:t>
              </a:r>
            </a:p>
          </p:txBody>
        </p:sp>
      </p:grpSp>
      <p:sp>
        <p:nvSpPr>
          <p:cNvPr id="8" name="TextBox 8"/>
          <p:cNvSpPr txBox="1"/>
          <p:nvPr/>
        </p:nvSpPr>
        <p:spPr>
          <a:xfrm>
            <a:off x="16262616" y="9815142"/>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03</a:t>
            </a:r>
          </a:p>
        </p:txBody>
      </p:sp>
      <p:grpSp>
        <p:nvGrpSpPr>
          <p:cNvPr id="9" name="Group 9"/>
          <p:cNvGrpSpPr/>
          <p:nvPr/>
        </p:nvGrpSpPr>
        <p:grpSpPr>
          <a:xfrm>
            <a:off x="723089" y="6057900"/>
            <a:ext cx="9022193" cy="3319867"/>
            <a:chOff x="-201121" y="-55335"/>
            <a:chExt cx="12029591" cy="4426490"/>
          </a:xfrm>
        </p:grpSpPr>
        <p:sp>
          <p:nvSpPr>
            <p:cNvPr id="10" name="TextBox 10"/>
            <p:cNvSpPr txBox="1"/>
            <p:nvPr/>
          </p:nvSpPr>
          <p:spPr>
            <a:xfrm>
              <a:off x="-201121" y="-55335"/>
              <a:ext cx="10352110" cy="716829"/>
            </a:xfrm>
            <a:prstGeom prst="rect">
              <a:avLst/>
            </a:prstGeom>
          </p:spPr>
          <p:txBody>
            <a:bodyPr lIns="0" tIns="0" rIns="0" bIns="0" rtlCol="0" anchor="t">
              <a:spAutoFit/>
            </a:bodyPr>
            <a:lstStyle/>
            <a:p>
              <a:pPr algn="ctr">
                <a:lnSpc>
                  <a:spcPts val="4479"/>
                </a:lnSpc>
                <a:spcBef>
                  <a:spcPct val="0"/>
                </a:spcBef>
              </a:pPr>
              <a:r>
                <a:rPr lang="en-US" sz="3199" b="1" dirty="0">
                  <a:solidFill>
                    <a:srgbClr val="171717"/>
                  </a:solidFill>
                </a:rPr>
                <a:t>SOFTWARE &amp; TOOLS</a:t>
              </a:r>
            </a:p>
          </p:txBody>
        </p:sp>
        <p:sp>
          <p:nvSpPr>
            <p:cNvPr id="11" name="TextBox 11"/>
            <p:cNvSpPr txBox="1"/>
            <p:nvPr/>
          </p:nvSpPr>
          <p:spPr>
            <a:xfrm>
              <a:off x="1476360" y="1163865"/>
              <a:ext cx="10352110" cy="3207290"/>
            </a:xfrm>
            <a:prstGeom prst="rect">
              <a:avLst/>
            </a:prstGeom>
          </p:spPr>
          <p:txBody>
            <a:bodyPr lIns="0" tIns="0" rIns="0" bIns="0" rtlCol="0" anchor="t">
              <a:spAutoFit/>
            </a:bodyPr>
            <a:lstStyle/>
            <a:p>
              <a:pPr marL="410210" lvl="1" indent="-205105">
                <a:lnSpc>
                  <a:spcPts val="2659"/>
                </a:lnSpc>
                <a:buFont typeface="Arial"/>
                <a:buChar char="•"/>
              </a:pPr>
              <a:r>
                <a:rPr lang="en-US" sz="2000" dirty="0">
                  <a:solidFill>
                    <a:srgbClr val="171717"/>
                  </a:solidFill>
                </a:rPr>
                <a:t>DATABASE- Big Query, SQL</a:t>
              </a:r>
            </a:p>
            <a:p>
              <a:pPr marL="410210" lvl="1" indent="-205105">
                <a:lnSpc>
                  <a:spcPts val="2659"/>
                </a:lnSpc>
                <a:buFont typeface="Arial"/>
                <a:buChar char="•"/>
              </a:pPr>
              <a:r>
                <a:rPr lang="en-US" sz="2000" dirty="0">
                  <a:solidFill>
                    <a:srgbClr val="171717"/>
                  </a:solidFill>
                </a:rPr>
                <a:t>LANGUAGES- PYTHON,R</a:t>
              </a:r>
            </a:p>
            <a:p>
              <a:pPr marL="410210" lvl="1" indent="-205105">
                <a:lnSpc>
                  <a:spcPts val="2659"/>
                </a:lnSpc>
                <a:buFont typeface="Arial"/>
                <a:buChar char="•"/>
              </a:pPr>
              <a:r>
                <a:rPr lang="en-US" sz="2000" dirty="0">
                  <a:solidFill>
                    <a:srgbClr val="171717"/>
                  </a:solidFill>
                </a:rPr>
                <a:t>GOOGLE COLAB (with GPU: 2 CPUs, 13 GB RAM, 358 GB disk)</a:t>
              </a:r>
            </a:p>
            <a:p>
              <a:pPr marL="410210" lvl="1" indent="-205105">
                <a:lnSpc>
                  <a:spcPts val="2659"/>
                </a:lnSpc>
                <a:buFont typeface="Arial"/>
                <a:buChar char="•"/>
              </a:pPr>
              <a:r>
                <a:rPr lang="en-US" sz="2000" dirty="0">
                  <a:solidFill>
                    <a:srgbClr val="171717"/>
                  </a:solidFill>
                </a:rPr>
                <a:t>CLASSIFICATION - PYTHON SKLEARN, TENSORFLOW</a:t>
              </a:r>
            </a:p>
            <a:p>
              <a:pPr algn="ctr">
                <a:lnSpc>
                  <a:spcPts val="2659"/>
                </a:lnSpc>
              </a:pPr>
              <a:endParaRPr lang="en-US" sz="1899" dirty="0">
                <a:solidFill>
                  <a:srgbClr val="171717"/>
                </a:solidFill>
                <a:latin typeface="Times Neue Roman Bold"/>
              </a:endParaRPr>
            </a:p>
            <a:p>
              <a:pPr algn="ctr">
                <a:lnSpc>
                  <a:spcPts val="2659"/>
                </a:lnSpc>
              </a:pPr>
              <a:endParaRPr lang="en-US" sz="1899" dirty="0">
                <a:solidFill>
                  <a:srgbClr val="171717"/>
                </a:solidFill>
                <a:latin typeface="Times Neue Roman Bold"/>
              </a:endParaRPr>
            </a:p>
            <a:p>
              <a:pPr algn="ctr">
                <a:lnSpc>
                  <a:spcPts val="2659"/>
                </a:lnSpc>
                <a:spcBef>
                  <a:spcPct val="0"/>
                </a:spcBef>
              </a:pPr>
              <a:endParaRPr lang="en-US" sz="1899" dirty="0">
                <a:solidFill>
                  <a:srgbClr val="171717"/>
                </a:solidFill>
                <a:latin typeface="Times Neue Roman Bol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53891" y="1332254"/>
            <a:ext cx="5325109" cy="1323487"/>
            <a:chOff x="0" y="-28575"/>
            <a:chExt cx="7100145" cy="1764649"/>
          </a:xfrm>
        </p:grpSpPr>
        <p:sp>
          <p:nvSpPr>
            <p:cNvPr id="3" name="TextBox 3"/>
            <p:cNvSpPr txBox="1"/>
            <p:nvPr/>
          </p:nvSpPr>
          <p:spPr>
            <a:xfrm>
              <a:off x="0" y="730072"/>
              <a:ext cx="7100145" cy="1006002"/>
            </a:xfrm>
            <a:prstGeom prst="rect">
              <a:avLst/>
            </a:prstGeom>
          </p:spPr>
          <p:txBody>
            <a:bodyPr lIns="0" tIns="0" rIns="0" bIns="0" rtlCol="0" anchor="t">
              <a:spAutoFit/>
            </a:bodyPr>
            <a:lstStyle/>
            <a:p>
              <a:pPr>
                <a:lnSpc>
                  <a:spcPts val="3000"/>
                </a:lnSpc>
              </a:pPr>
              <a:r>
                <a:rPr lang="en-US" sz="2400" spc="100" dirty="0">
                  <a:solidFill>
                    <a:srgbClr val="191919"/>
                  </a:solidFill>
                </a:rPr>
                <a:t>Python regex and statistical analysis to clean null values and duplicate records</a:t>
              </a:r>
            </a:p>
          </p:txBody>
        </p:sp>
        <p:sp>
          <p:nvSpPr>
            <p:cNvPr id="4" name="TextBox 4"/>
            <p:cNvSpPr txBox="1"/>
            <p:nvPr/>
          </p:nvSpPr>
          <p:spPr>
            <a:xfrm>
              <a:off x="0" y="-28575"/>
              <a:ext cx="7100145" cy="562376"/>
            </a:xfrm>
            <a:prstGeom prst="rect">
              <a:avLst/>
            </a:prstGeom>
          </p:spPr>
          <p:txBody>
            <a:bodyPr lIns="0" tIns="0" rIns="0" bIns="0" rtlCol="0" anchor="t">
              <a:spAutoFit/>
            </a:bodyPr>
            <a:lstStyle/>
            <a:p>
              <a:pPr marL="0" lvl="0" indent="0" algn="l">
                <a:lnSpc>
                  <a:spcPts val="3354"/>
                </a:lnSpc>
                <a:spcBef>
                  <a:spcPct val="0"/>
                </a:spcBef>
              </a:pPr>
              <a:r>
                <a:rPr lang="en-US" sz="2800" b="1" spc="101" dirty="0">
                  <a:solidFill>
                    <a:srgbClr val="191919"/>
                  </a:solidFill>
                </a:rPr>
                <a:t>DATA PRE-PROCESSING</a:t>
              </a:r>
            </a:p>
          </p:txBody>
        </p:sp>
      </p:grpSp>
      <p:grpSp>
        <p:nvGrpSpPr>
          <p:cNvPr id="5" name="Group 5"/>
          <p:cNvGrpSpPr/>
          <p:nvPr/>
        </p:nvGrpSpPr>
        <p:grpSpPr>
          <a:xfrm>
            <a:off x="1864629" y="883265"/>
            <a:ext cx="6294923" cy="8565155"/>
            <a:chOff x="0" y="-19049"/>
            <a:chExt cx="8393230" cy="11420206"/>
          </a:xfrm>
        </p:grpSpPr>
        <p:sp>
          <p:nvSpPr>
            <p:cNvPr id="6" name="TextBox 6"/>
            <p:cNvSpPr txBox="1"/>
            <p:nvPr/>
          </p:nvSpPr>
          <p:spPr>
            <a:xfrm>
              <a:off x="0" y="-19049"/>
              <a:ext cx="8393230" cy="1016517"/>
            </a:xfrm>
            <a:prstGeom prst="rect">
              <a:avLst/>
            </a:prstGeom>
          </p:spPr>
          <p:txBody>
            <a:bodyPr lIns="0" tIns="0" rIns="0" bIns="0" rtlCol="0" anchor="t">
              <a:spAutoFit/>
            </a:bodyPr>
            <a:lstStyle/>
            <a:p>
              <a:pPr>
                <a:lnSpc>
                  <a:spcPts val="6765"/>
                </a:lnSpc>
              </a:pPr>
              <a:r>
                <a:rPr lang="en-US" sz="3200" b="1" spc="330" dirty="0">
                  <a:solidFill>
                    <a:srgbClr val="191919"/>
                  </a:solidFill>
                </a:rPr>
                <a:t>DATA</a:t>
              </a:r>
            </a:p>
          </p:txBody>
        </p:sp>
        <p:sp>
          <p:nvSpPr>
            <p:cNvPr id="7" name="TextBox 7"/>
            <p:cNvSpPr txBox="1"/>
            <p:nvPr/>
          </p:nvSpPr>
          <p:spPr>
            <a:xfrm>
              <a:off x="0" y="1462882"/>
              <a:ext cx="8393230" cy="9938275"/>
            </a:xfrm>
            <a:prstGeom prst="rect">
              <a:avLst/>
            </a:prstGeom>
          </p:spPr>
          <p:txBody>
            <a:bodyPr lIns="0" tIns="0" rIns="0" bIns="0" rtlCol="0" anchor="t">
              <a:spAutoFit/>
            </a:bodyPr>
            <a:lstStyle/>
            <a:p>
              <a:pPr algn="just">
                <a:lnSpc>
                  <a:spcPts val="3900"/>
                </a:lnSpc>
              </a:pPr>
              <a:r>
                <a:rPr lang="en-US" sz="2800" b="1" spc="52" dirty="0">
                  <a:solidFill>
                    <a:srgbClr val="191919"/>
                  </a:solidFill>
                </a:rPr>
                <a:t>Household</a:t>
              </a:r>
              <a:r>
                <a:rPr lang="en-US" sz="2800" spc="52" dirty="0">
                  <a:solidFill>
                    <a:srgbClr val="191919"/>
                  </a:solidFill>
                </a:rPr>
                <a:t> - Contains all the information of sold customers. All the information is stored in the form of JSON data which contains vehicle, personal, health, household information of customers. The table has 46,009 records.</a:t>
              </a:r>
            </a:p>
            <a:p>
              <a:pPr>
                <a:lnSpc>
                  <a:spcPts val="3900"/>
                </a:lnSpc>
              </a:pPr>
              <a:endParaRPr lang="en-US" sz="2800" spc="52" dirty="0">
                <a:solidFill>
                  <a:srgbClr val="191919"/>
                </a:solidFill>
              </a:endParaRPr>
            </a:p>
            <a:p>
              <a:pPr algn="just">
                <a:lnSpc>
                  <a:spcPts val="3900"/>
                </a:lnSpc>
              </a:pPr>
              <a:r>
                <a:rPr lang="en-US" sz="2800" b="1" spc="52">
                  <a:solidFill>
                    <a:srgbClr val="191919"/>
                  </a:solidFill>
                </a:rPr>
                <a:t>Lead-ping</a:t>
              </a:r>
              <a:r>
                <a:rPr lang="en-US" sz="2800" spc="52">
                  <a:solidFill>
                    <a:srgbClr val="191919"/>
                  </a:solidFill>
                </a:rPr>
                <a:t>- </a:t>
              </a:r>
              <a:r>
                <a:rPr lang="en-US" sz="2800" spc="52" dirty="0">
                  <a:solidFill>
                    <a:srgbClr val="191919"/>
                  </a:solidFill>
                </a:rPr>
                <a:t>Contains information about the leads that are to be classified. All the information is stored in the form of JSON data which contains vehicle, personal, health, household information of customers. The table has 37,306,856 records.</a:t>
              </a:r>
            </a:p>
            <a:p>
              <a:pPr marL="561340" lvl="0" indent="-561340" algn="l">
                <a:lnSpc>
                  <a:spcPts val="3900"/>
                </a:lnSpc>
              </a:pPr>
              <a:endParaRPr lang="en-US" sz="2600" spc="52" dirty="0">
                <a:solidFill>
                  <a:srgbClr val="191919"/>
                </a:solidFill>
                <a:latin typeface="Aileron Regular"/>
              </a:endParaRPr>
            </a:p>
          </p:txBody>
        </p:sp>
      </p:grpSp>
      <p:sp>
        <p:nvSpPr>
          <p:cNvPr id="8" name="AutoShape 8"/>
          <p:cNvSpPr/>
          <p:nvPr/>
        </p:nvSpPr>
        <p:spPr>
          <a:xfrm>
            <a:off x="9400155" y="1409001"/>
            <a:ext cx="1203885" cy="7468999"/>
          </a:xfrm>
          <a:prstGeom prst="rect">
            <a:avLst/>
          </a:prstGeom>
          <a:solidFill>
            <a:srgbClr val="191919">
              <a:alpha val="4705"/>
            </a:srgbClr>
          </a:solidFill>
        </p:spPr>
      </p:sp>
      <p:grpSp>
        <p:nvGrpSpPr>
          <p:cNvPr id="9" name="Group 9"/>
          <p:cNvGrpSpPr/>
          <p:nvPr/>
        </p:nvGrpSpPr>
        <p:grpSpPr>
          <a:xfrm>
            <a:off x="9400155" y="1409001"/>
            <a:ext cx="1203885" cy="1172728"/>
            <a:chOff x="0" y="0"/>
            <a:chExt cx="3924555" cy="3822984"/>
          </a:xfrm>
        </p:grpSpPr>
        <p:sp>
          <p:nvSpPr>
            <p:cNvPr id="10" name="Freeform 10"/>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EDAD8"/>
            </a:solidFill>
          </p:spPr>
        </p:sp>
      </p:grpSp>
      <p:grpSp>
        <p:nvGrpSpPr>
          <p:cNvPr id="11" name="Group 11"/>
          <p:cNvGrpSpPr/>
          <p:nvPr/>
        </p:nvGrpSpPr>
        <p:grpSpPr>
          <a:xfrm>
            <a:off x="9400155" y="3507758"/>
            <a:ext cx="1203885" cy="1172728"/>
            <a:chOff x="0" y="0"/>
            <a:chExt cx="3924555" cy="3822984"/>
          </a:xfrm>
        </p:grpSpPr>
        <p:sp>
          <p:nvSpPr>
            <p:cNvPr id="12" name="Freeform 12"/>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7C9EF"/>
            </a:solidFill>
          </p:spPr>
        </p:sp>
      </p:grpSp>
      <p:grpSp>
        <p:nvGrpSpPr>
          <p:cNvPr id="13" name="Group 13"/>
          <p:cNvGrpSpPr/>
          <p:nvPr/>
        </p:nvGrpSpPr>
        <p:grpSpPr>
          <a:xfrm>
            <a:off x="9400155" y="5606515"/>
            <a:ext cx="1203885" cy="1172728"/>
            <a:chOff x="0" y="0"/>
            <a:chExt cx="3924555" cy="3822984"/>
          </a:xfrm>
        </p:grpSpPr>
        <p:sp>
          <p:nvSpPr>
            <p:cNvPr id="14" name="Freeform 14"/>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2C92D5"/>
            </a:solidFill>
          </p:spPr>
        </p:sp>
      </p:grpSp>
      <p:grpSp>
        <p:nvGrpSpPr>
          <p:cNvPr id="15" name="Group 15"/>
          <p:cNvGrpSpPr/>
          <p:nvPr/>
        </p:nvGrpSpPr>
        <p:grpSpPr>
          <a:xfrm>
            <a:off x="9400155" y="7705272"/>
            <a:ext cx="1203885" cy="1172728"/>
            <a:chOff x="0" y="0"/>
            <a:chExt cx="3924555" cy="3822984"/>
          </a:xfrm>
        </p:grpSpPr>
        <p:sp>
          <p:nvSpPr>
            <p:cNvPr id="16" name="Freeform 16"/>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13538A"/>
            </a:solidFill>
          </p:spPr>
        </p:sp>
      </p:grpSp>
      <p:grpSp>
        <p:nvGrpSpPr>
          <p:cNvPr id="17" name="Group 17"/>
          <p:cNvGrpSpPr/>
          <p:nvPr/>
        </p:nvGrpSpPr>
        <p:grpSpPr>
          <a:xfrm>
            <a:off x="11553891" y="5529768"/>
            <a:ext cx="5325109" cy="1708209"/>
            <a:chOff x="0" y="-28575"/>
            <a:chExt cx="7100145" cy="2277611"/>
          </a:xfrm>
        </p:grpSpPr>
        <p:sp>
          <p:nvSpPr>
            <p:cNvPr id="18" name="TextBox 18"/>
            <p:cNvSpPr txBox="1"/>
            <p:nvPr/>
          </p:nvSpPr>
          <p:spPr>
            <a:xfrm>
              <a:off x="0" y="730072"/>
              <a:ext cx="7100145" cy="1518964"/>
            </a:xfrm>
            <a:prstGeom prst="rect">
              <a:avLst/>
            </a:prstGeom>
          </p:spPr>
          <p:txBody>
            <a:bodyPr lIns="0" tIns="0" rIns="0" bIns="0" rtlCol="0" anchor="t">
              <a:spAutoFit/>
            </a:bodyPr>
            <a:lstStyle/>
            <a:p>
              <a:pPr>
                <a:lnSpc>
                  <a:spcPts val="3000"/>
                </a:lnSpc>
              </a:pPr>
              <a:r>
                <a:rPr lang="en-US" sz="2400" spc="100" dirty="0">
                  <a:solidFill>
                    <a:srgbClr val="191919"/>
                  </a:solidFill>
                </a:rPr>
                <a:t>Unsupervised and supervised algorithms to classify potential customers </a:t>
              </a:r>
            </a:p>
          </p:txBody>
        </p:sp>
        <p:sp>
          <p:nvSpPr>
            <p:cNvPr id="19" name="TextBox 19"/>
            <p:cNvSpPr txBox="1"/>
            <p:nvPr/>
          </p:nvSpPr>
          <p:spPr>
            <a:xfrm>
              <a:off x="0" y="-28575"/>
              <a:ext cx="7100145" cy="562376"/>
            </a:xfrm>
            <a:prstGeom prst="rect">
              <a:avLst/>
            </a:prstGeom>
          </p:spPr>
          <p:txBody>
            <a:bodyPr lIns="0" tIns="0" rIns="0" bIns="0" rtlCol="0" anchor="t">
              <a:spAutoFit/>
            </a:bodyPr>
            <a:lstStyle/>
            <a:p>
              <a:pPr marL="0" lvl="0" indent="0" algn="l">
                <a:lnSpc>
                  <a:spcPts val="3354"/>
                </a:lnSpc>
                <a:spcBef>
                  <a:spcPct val="0"/>
                </a:spcBef>
              </a:pPr>
              <a:r>
                <a:rPr lang="en-US" sz="2800" b="1" spc="101" dirty="0">
                  <a:solidFill>
                    <a:srgbClr val="191919"/>
                  </a:solidFill>
                </a:rPr>
                <a:t>CLASSIFICATION </a:t>
              </a:r>
            </a:p>
          </p:txBody>
        </p:sp>
      </p:grpSp>
      <p:grpSp>
        <p:nvGrpSpPr>
          <p:cNvPr id="20" name="Group 20"/>
          <p:cNvGrpSpPr/>
          <p:nvPr/>
        </p:nvGrpSpPr>
        <p:grpSpPr>
          <a:xfrm>
            <a:off x="11553891" y="3431011"/>
            <a:ext cx="5325109" cy="1323487"/>
            <a:chOff x="0" y="-28575"/>
            <a:chExt cx="7100145" cy="1764649"/>
          </a:xfrm>
        </p:grpSpPr>
        <p:sp>
          <p:nvSpPr>
            <p:cNvPr id="21" name="TextBox 21"/>
            <p:cNvSpPr txBox="1"/>
            <p:nvPr/>
          </p:nvSpPr>
          <p:spPr>
            <a:xfrm>
              <a:off x="0" y="730072"/>
              <a:ext cx="7100145" cy="1006002"/>
            </a:xfrm>
            <a:prstGeom prst="rect">
              <a:avLst/>
            </a:prstGeom>
          </p:spPr>
          <p:txBody>
            <a:bodyPr lIns="0" tIns="0" rIns="0" bIns="0" rtlCol="0" anchor="t">
              <a:spAutoFit/>
            </a:bodyPr>
            <a:lstStyle/>
            <a:p>
              <a:pPr>
                <a:lnSpc>
                  <a:spcPts val="3000"/>
                </a:lnSpc>
              </a:pPr>
              <a:r>
                <a:rPr lang="en-US" sz="2400" spc="100" dirty="0">
                  <a:solidFill>
                    <a:srgbClr val="191919"/>
                  </a:solidFill>
                </a:rPr>
                <a:t>Selecting best features using Information Gain and visualizations.</a:t>
              </a:r>
            </a:p>
          </p:txBody>
        </p:sp>
        <p:sp>
          <p:nvSpPr>
            <p:cNvPr id="22" name="TextBox 22"/>
            <p:cNvSpPr txBox="1"/>
            <p:nvPr/>
          </p:nvSpPr>
          <p:spPr>
            <a:xfrm>
              <a:off x="0" y="-28575"/>
              <a:ext cx="7100145" cy="562376"/>
            </a:xfrm>
            <a:prstGeom prst="rect">
              <a:avLst/>
            </a:prstGeom>
          </p:spPr>
          <p:txBody>
            <a:bodyPr lIns="0" tIns="0" rIns="0" bIns="0" rtlCol="0" anchor="t">
              <a:spAutoFit/>
            </a:bodyPr>
            <a:lstStyle/>
            <a:p>
              <a:pPr marL="0" lvl="0" indent="0" algn="l">
                <a:lnSpc>
                  <a:spcPts val="3354"/>
                </a:lnSpc>
                <a:spcBef>
                  <a:spcPct val="0"/>
                </a:spcBef>
              </a:pPr>
              <a:r>
                <a:rPr lang="en-US" sz="2800" b="1" spc="101" dirty="0">
                  <a:solidFill>
                    <a:srgbClr val="191919"/>
                  </a:solidFill>
                </a:rPr>
                <a:t>FEATURE ENGINEERING</a:t>
              </a:r>
            </a:p>
          </p:txBody>
        </p:sp>
      </p:grpSp>
      <p:grpSp>
        <p:nvGrpSpPr>
          <p:cNvPr id="23" name="Group 23"/>
          <p:cNvGrpSpPr/>
          <p:nvPr/>
        </p:nvGrpSpPr>
        <p:grpSpPr>
          <a:xfrm>
            <a:off x="11553891" y="7628525"/>
            <a:ext cx="5325109" cy="1323488"/>
            <a:chOff x="0" y="-28575"/>
            <a:chExt cx="7100145" cy="1764650"/>
          </a:xfrm>
        </p:grpSpPr>
        <p:sp>
          <p:nvSpPr>
            <p:cNvPr id="24" name="TextBox 24"/>
            <p:cNvSpPr txBox="1"/>
            <p:nvPr/>
          </p:nvSpPr>
          <p:spPr>
            <a:xfrm>
              <a:off x="0" y="730072"/>
              <a:ext cx="7100145" cy="1006003"/>
            </a:xfrm>
            <a:prstGeom prst="rect">
              <a:avLst/>
            </a:prstGeom>
          </p:spPr>
          <p:txBody>
            <a:bodyPr lIns="0" tIns="0" rIns="0" bIns="0" rtlCol="0" anchor="t">
              <a:spAutoFit/>
            </a:bodyPr>
            <a:lstStyle/>
            <a:p>
              <a:pPr>
                <a:lnSpc>
                  <a:spcPts val="3000"/>
                </a:lnSpc>
              </a:pPr>
              <a:r>
                <a:rPr lang="en-US" sz="2400" spc="100" dirty="0">
                  <a:solidFill>
                    <a:srgbClr val="191919"/>
                  </a:solidFill>
                </a:rPr>
                <a:t>Analysis and selection of best model results</a:t>
              </a:r>
            </a:p>
          </p:txBody>
        </p:sp>
        <p:sp>
          <p:nvSpPr>
            <p:cNvPr id="25" name="TextBox 25"/>
            <p:cNvSpPr txBox="1"/>
            <p:nvPr/>
          </p:nvSpPr>
          <p:spPr>
            <a:xfrm>
              <a:off x="0" y="-28575"/>
              <a:ext cx="7100145" cy="562376"/>
            </a:xfrm>
            <a:prstGeom prst="rect">
              <a:avLst/>
            </a:prstGeom>
          </p:spPr>
          <p:txBody>
            <a:bodyPr lIns="0" tIns="0" rIns="0" bIns="0" rtlCol="0" anchor="t">
              <a:spAutoFit/>
            </a:bodyPr>
            <a:lstStyle/>
            <a:p>
              <a:pPr marL="0" lvl="0" indent="0" algn="l">
                <a:lnSpc>
                  <a:spcPts val="3354"/>
                </a:lnSpc>
                <a:spcBef>
                  <a:spcPct val="0"/>
                </a:spcBef>
              </a:pPr>
              <a:r>
                <a:rPr lang="en-US" sz="2800" b="1" spc="101" dirty="0">
                  <a:solidFill>
                    <a:srgbClr val="191919"/>
                  </a:solidFill>
                </a:rPr>
                <a:t>CONCLUSIONS</a:t>
              </a:r>
            </a:p>
          </p:txBody>
        </p:sp>
      </p:grpSp>
      <p:sp>
        <p:nvSpPr>
          <p:cNvPr id="26" name="AutoShape 26"/>
          <p:cNvSpPr/>
          <p:nvPr/>
        </p:nvSpPr>
        <p:spPr>
          <a:xfrm>
            <a:off x="0" y="4042582"/>
            <a:ext cx="1028700" cy="2201836"/>
          </a:xfrm>
          <a:prstGeom prst="rect">
            <a:avLst/>
          </a:prstGeom>
          <a:solidFill>
            <a:srgbClr val="3EDAD8"/>
          </a:solidFill>
        </p:spPr>
      </p:sp>
      <p:pic>
        <p:nvPicPr>
          <p:cNvPr id="27" name="Picture 27"/>
          <p:cNvPicPr>
            <a:picLocks noChangeAspect="1"/>
          </p:cNvPicPr>
          <p:nvPr/>
        </p:nvPicPr>
        <p:blipFill>
          <a:blip r:embed="rId2"/>
          <a:srcRect/>
          <a:stretch>
            <a:fillRect/>
          </a:stretch>
        </p:blipFill>
        <p:spPr>
          <a:xfrm>
            <a:off x="9684602" y="3776626"/>
            <a:ext cx="634992" cy="634992"/>
          </a:xfrm>
          <a:prstGeom prst="rect">
            <a:avLst/>
          </a:prstGeom>
        </p:spPr>
      </p:pic>
      <p:pic>
        <p:nvPicPr>
          <p:cNvPr id="28" name="Picture 28"/>
          <p:cNvPicPr>
            <a:picLocks noChangeAspect="1"/>
          </p:cNvPicPr>
          <p:nvPr/>
        </p:nvPicPr>
        <p:blipFill>
          <a:blip r:embed="rId3"/>
          <a:srcRect/>
          <a:stretch>
            <a:fillRect/>
          </a:stretch>
        </p:blipFill>
        <p:spPr>
          <a:xfrm rot="-10800000">
            <a:off x="9642490" y="5833271"/>
            <a:ext cx="719215" cy="719215"/>
          </a:xfrm>
          <a:prstGeom prst="rect">
            <a:avLst/>
          </a:prstGeom>
        </p:spPr>
      </p:pic>
      <p:pic>
        <p:nvPicPr>
          <p:cNvPr id="29" name="Picture 29"/>
          <p:cNvPicPr>
            <a:picLocks noChangeAspect="1"/>
          </p:cNvPicPr>
          <p:nvPr/>
        </p:nvPicPr>
        <p:blipFill>
          <a:blip r:embed="rId4"/>
          <a:srcRect l="23981" t="21537" r="26754" b="27303"/>
          <a:stretch>
            <a:fillRect/>
          </a:stretch>
        </p:blipFill>
        <p:spPr>
          <a:xfrm>
            <a:off x="9705897" y="7984043"/>
            <a:ext cx="592401" cy="615185"/>
          </a:xfrm>
          <a:prstGeom prst="rect">
            <a:avLst/>
          </a:prstGeom>
        </p:spPr>
      </p:pic>
      <p:pic>
        <p:nvPicPr>
          <p:cNvPr id="30" name="Picture 30"/>
          <p:cNvPicPr>
            <a:picLocks noChangeAspect="1"/>
          </p:cNvPicPr>
          <p:nvPr/>
        </p:nvPicPr>
        <p:blipFill>
          <a:blip r:embed="rId5"/>
          <a:srcRect/>
          <a:stretch>
            <a:fillRect/>
          </a:stretch>
        </p:blipFill>
        <p:spPr>
          <a:xfrm>
            <a:off x="9663786" y="1667461"/>
            <a:ext cx="655808" cy="655808"/>
          </a:xfrm>
          <a:prstGeom prst="rect">
            <a:avLst/>
          </a:prstGeom>
        </p:spPr>
      </p:pic>
      <p:sp>
        <p:nvSpPr>
          <p:cNvPr id="31" name="TextBox 31"/>
          <p:cNvSpPr txBox="1"/>
          <p:nvPr/>
        </p:nvSpPr>
        <p:spPr>
          <a:xfrm>
            <a:off x="16204711" y="9580249"/>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AutoShape 2"/>
          <p:cNvSpPr/>
          <p:nvPr/>
        </p:nvSpPr>
        <p:spPr>
          <a:xfrm>
            <a:off x="6526376" y="2686076"/>
            <a:ext cx="11509152" cy="4730671"/>
          </a:xfrm>
          <a:prstGeom prst="rect">
            <a:avLst/>
          </a:prstGeom>
          <a:solidFill>
            <a:srgbClr val="171717">
              <a:alpha val="3921"/>
            </a:srgbClr>
          </a:solidFill>
        </p:spPr>
      </p:sp>
      <p:grpSp>
        <p:nvGrpSpPr>
          <p:cNvPr id="3" name="Group 3"/>
          <p:cNvGrpSpPr/>
          <p:nvPr/>
        </p:nvGrpSpPr>
        <p:grpSpPr>
          <a:xfrm>
            <a:off x="15365474" y="3149536"/>
            <a:ext cx="1893826" cy="1703319"/>
            <a:chOff x="0" y="0"/>
            <a:chExt cx="2525102" cy="2271091"/>
          </a:xfrm>
        </p:grpSpPr>
        <p:sp>
          <p:nvSpPr>
            <p:cNvPr id="4" name="TextBox 4"/>
            <p:cNvSpPr txBox="1"/>
            <p:nvPr/>
          </p:nvSpPr>
          <p:spPr>
            <a:xfrm>
              <a:off x="0" y="1839092"/>
              <a:ext cx="2525102" cy="431999"/>
            </a:xfrm>
            <a:prstGeom prst="rect">
              <a:avLst/>
            </a:prstGeom>
          </p:spPr>
          <p:txBody>
            <a:bodyPr lIns="0" tIns="0" rIns="0" bIns="0" rtlCol="0" anchor="t">
              <a:spAutoFit/>
            </a:bodyPr>
            <a:lstStyle/>
            <a:p>
              <a:pPr algn="ctr">
                <a:lnSpc>
                  <a:spcPts val="2659"/>
                </a:lnSpc>
                <a:spcBef>
                  <a:spcPct val="0"/>
                </a:spcBef>
              </a:pPr>
              <a:r>
                <a:rPr lang="en-US" dirty="0">
                  <a:solidFill>
                    <a:srgbClr val="171717"/>
                  </a:solidFill>
                </a:rPr>
                <a:t>DATA MERGE</a:t>
              </a:r>
            </a:p>
          </p:txBody>
        </p:sp>
        <p:pic>
          <p:nvPicPr>
            <p:cNvPr id="5" name="Picture 5"/>
            <p:cNvPicPr>
              <a:picLocks noChangeAspect="1"/>
            </p:cNvPicPr>
            <p:nvPr/>
          </p:nvPicPr>
          <p:blipFill>
            <a:blip r:embed="rId2"/>
            <a:srcRect/>
            <a:stretch>
              <a:fillRect/>
            </a:stretch>
          </p:blipFill>
          <p:spPr>
            <a:xfrm>
              <a:off x="664614" y="0"/>
              <a:ext cx="1195874" cy="1195874"/>
            </a:xfrm>
            <a:prstGeom prst="rect">
              <a:avLst/>
            </a:prstGeom>
          </p:spPr>
        </p:pic>
      </p:grpSp>
      <p:grpSp>
        <p:nvGrpSpPr>
          <p:cNvPr id="6" name="Group 6"/>
          <p:cNvGrpSpPr/>
          <p:nvPr/>
        </p:nvGrpSpPr>
        <p:grpSpPr>
          <a:xfrm>
            <a:off x="9814344" y="3149536"/>
            <a:ext cx="1893826" cy="1703319"/>
            <a:chOff x="0" y="0"/>
            <a:chExt cx="2525102" cy="2271091"/>
          </a:xfrm>
        </p:grpSpPr>
        <p:sp>
          <p:nvSpPr>
            <p:cNvPr id="7" name="TextBox 7"/>
            <p:cNvSpPr txBox="1"/>
            <p:nvPr/>
          </p:nvSpPr>
          <p:spPr>
            <a:xfrm>
              <a:off x="0" y="1839092"/>
              <a:ext cx="2525102" cy="431999"/>
            </a:xfrm>
            <a:prstGeom prst="rect">
              <a:avLst/>
            </a:prstGeom>
          </p:spPr>
          <p:txBody>
            <a:bodyPr lIns="0" tIns="0" rIns="0" bIns="0" rtlCol="0" anchor="t">
              <a:spAutoFit/>
            </a:bodyPr>
            <a:lstStyle/>
            <a:p>
              <a:pPr algn="ctr">
                <a:lnSpc>
                  <a:spcPts val="2659"/>
                </a:lnSpc>
                <a:spcBef>
                  <a:spcPct val="0"/>
                </a:spcBef>
              </a:pPr>
              <a:r>
                <a:rPr lang="en-US" dirty="0">
                  <a:solidFill>
                    <a:srgbClr val="171717"/>
                  </a:solidFill>
                </a:rPr>
                <a:t>DATA CLEANING</a:t>
              </a:r>
            </a:p>
          </p:txBody>
        </p:sp>
        <p:pic>
          <p:nvPicPr>
            <p:cNvPr id="8" name="Picture 8"/>
            <p:cNvPicPr>
              <a:picLocks noChangeAspect="1"/>
            </p:cNvPicPr>
            <p:nvPr/>
          </p:nvPicPr>
          <p:blipFill>
            <a:blip r:embed="rId3"/>
            <a:srcRect/>
            <a:stretch>
              <a:fillRect/>
            </a:stretch>
          </p:blipFill>
          <p:spPr>
            <a:xfrm>
              <a:off x="665745" y="0"/>
              <a:ext cx="1195874" cy="1195874"/>
            </a:xfrm>
            <a:prstGeom prst="rect">
              <a:avLst/>
            </a:prstGeom>
          </p:spPr>
        </p:pic>
      </p:grpSp>
      <p:grpSp>
        <p:nvGrpSpPr>
          <p:cNvPr id="9" name="Group 9"/>
          <p:cNvGrpSpPr/>
          <p:nvPr/>
        </p:nvGrpSpPr>
        <p:grpSpPr>
          <a:xfrm>
            <a:off x="12674158" y="3149536"/>
            <a:ext cx="1893826" cy="1703319"/>
            <a:chOff x="0" y="0"/>
            <a:chExt cx="2525102" cy="2271091"/>
          </a:xfrm>
        </p:grpSpPr>
        <p:sp>
          <p:nvSpPr>
            <p:cNvPr id="10" name="TextBox 10"/>
            <p:cNvSpPr txBox="1"/>
            <p:nvPr/>
          </p:nvSpPr>
          <p:spPr>
            <a:xfrm>
              <a:off x="0" y="1839092"/>
              <a:ext cx="2525102" cy="431999"/>
            </a:xfrm>
            <a:prstGeom prst="rect">
              <a:avLst/>
            </a:prstGeom>
          </p:spPr>
          <p:txBody>
            <a:bodyPr lIns="0" tIns="0" rIns="0" bIns="0" rtlCol="0" anchor="t">
              <a:spAutoFit/>
            </a:bodyPr>
            <a:lstStyle/>
            <a:p>
              <a:pPr algn="ctr">
                <a:lnSpc>
                  <a:spcPts val="2659"/>
                </a:lnSpc>
                <a:spcBef>
                  <a:spcPct val="0"/>
                </a:spcBef>
              </a:pPr>
              <a:r>
                <a:rPr lang="en-US" dirty="0">
                  <a:solidFill>
                    <a:srgbClr val="171717"/>
                  </a:solidFill>
                </a:rPr>
                <a:t>DATA SPLIT</a:t>
              </a:r>
            </a:p>
          </p:txBody>
        </p:sp>
        <p:pic>
          <p:nvPicPr>
            <p:cNvPr id="11" name="Picture 11"/>
            <p:cNvPicPr>
              <a:picLocks noChangeAspect="1"/>
            </p:cNvPicPr>
            <p:nvPr/>
          </p:nvPicPr>
          <p:blipFill>
            <a:blip r:embed="rId4"/>
            <a:srcRect/>
            <a:stretch>
              <a:fillRect/>
            </a:stretch>
          </p:blipFill>
          <p:spPr>
            <a:xfrm>
              <a:off x="760284" y="0"/>
              <a:ext cx="1004534" cy="1195874"/>
            </a:xfrm>
            <a:prstGeom prst="rect">
              <a:avLst/>
            </a:prstGeom>
          </p:spPr>
        </p:pic>
      </p:grpSp>
      <p:grpSp>
        <p:nvGrpSpPr>
          <p:cNvPr id="12" name="Group 12"/>
          <p:cNvGrpSpPr/>
          <p:nvPr/>
        </p:nvGrpSpPr>
        <p:grpSpPr>
          <a:xfrm>
            <a:off x="7080402" y="3149536"/>
            <a:ext cx="1893826" cy="1661877"/>
            <a:chOff x="0" y="0"/>
            <a:chExt cx="2525102" cy="2215835"/>
          </a:xfrm>
        </p:grpSpPr>
        <p:sp>
          <p:nvSpPr>
            <p:cNvPr id="13" name="TextBox 13"/>
            <p:cNvSpPr txBox="1"/>
            <p:nvPr/>
          </p:nvSpPr>
          <p:spPr>
            <a:xfrm>
              <a:off x="0" y="1783836"/>
              <a:ext cx="2525102" cy="431999"/>
            </a:xfrm>
            <a:prstGeom prst="rect">
              <a:avLst/>
            </a:prstGeom>
          </p:spPr>
          <p:txBody>
            <a:bodyPr lIns="0" tIns="0" rIns="0" bIns="0" rtlCol="0" anchor="t">
              <a:spAutoFit/>
            </a:bodyPr>
            <a:lstStyle/>
            <a:p>
              <a:pPr algn="ctr">
                <a:lnSpc>
                  <a:spcPts val="2659"/>
                </a:lnSpc>
                <a:spcBef>
                  <a:spcPct val="0"/>
                </a:spcBef>
              </a:pPr>
              <a:r>
                <a:rPr lang="en-US" dirty="0">
                  <a:solidFill>
                    <a:srgbClr val="171717"/>
                  </a:solidFill>
                </a:rPr>
                <a:t>DATA EXTRACTION</a:t>
              </a:r>
            </a:p>
          </p:txBody>
        </p:sp>
        <p:pic>
          <p:nvPicPr>
            <p:cNvPr id="14" name="Picture 14"/>
            <p:cNvPicPr>
              <a:picLocks noChangeAspect="1"/>
            </p:cNvPicPr>
            <p:nvPr/>
          </p:nvPicPr>
          <p:blipFill>
            <a:blip r:embed="rId5"/>
            <a:srcRect/>
            <a:stretch>
              <a:fillRect/>
            </a:stretch>
          </p:blipFill>
          <p:spPr>
            <a:xfrm>
              <a:off x="536338" y="0"/>
              <a:ext cx="1452426" cy="1085359"/>
            </a:xfrm>
            <a:prstGeom prst="rect">
              <a:avLst/>
            </a:prstGeom>
          </p:spPr>
        </p:pic>
      </p:grpSp>
      <p:sp>
        <p:nvSpPr>
          <p:cNvPr id="15" name="TextBox 15"/>
          <p:cNvSpPr txBox="1"/>
          <p:nvPr/>
        </p:nvSpPr>
        <p:spPr>
          <a:xfrm>
            <a:off x="1289819" y="1934441"/>
            <a:ext cx="3802273" cy="554291"/>
          </a:xfrm>
          <a:prstGeom prst="rect">
            <a:avLst/>
          </a:prstGeom>
        </p:spPr>
        <p:txBody>
          <a:bodyPr lIns="0" tIns="0" rIns="0" bIns="0" rtlCol="0" anchor="t">
            <a:spAutoFit/>
          </a:bodyPr>
          <a:lstStyle/>
          <a:p>
            <a:pPr>
              <a:lnSpc>
                <a:spcPts val="4480"/>
              </a:lnSpc>
              <a:spcBef>
                <a:spcPct val="0"/>
              </a:spcBef>
            </a:pPr>
            <a:r>
              <a:rPr lang="en-US" sz="3200" b="1" dirty="0">
                <a:solidFill>
                  <a:srgbClr val="171717"/>
                </a:solidFill>
              </a:rPr>
              <a:t>Challenges</a:t>
            </a:r>
          </a:p>
        </p:txBody>
      </p:sp>
      <p:grpSp>
        <p:nvGrpSpPr>
          <p:cNvPr id="16" name="Group 16"/>
          <p:cNvGrpSpPr/>
          <p:nvPr/>
        </p:nvGrpSpPr>
        <p:grpSpPr>
          <a:xfrm>
            <a:off x="599434" y="2001116"/>
            <a:ext cx="5183042" cy="5415631"/>
            <a:chOff x="0" y="0"/>
            <a:chExt cx="6910723" cy="7220842"/>
          </a:xfrm>
        </p:grpSpPr>
        <p:sp>
          <p:nvSpPr>
            <p:cNvPr id="17" name="TextBox 17"/>
            <p:cNvSpPr txBox="1"/>
            <p:nvPr/>
          </p:nvSpPr>
          <p:spPr>
            <a:xfrm>
              <a:off x="0" y="-9525"/>
              <a:ext cx="6910723" cy="766411"/>
            </a:xfrm>
            <a:prstGeom prst="rect">
              <a:avLst/>
            </a:prstGeom>
          </p:spPr>
          <p:txBody>
            <a:bodyPr lIns="0" tIns="0" rIns="0" bIns="0" rtlCol="0" anchor="t">
              <a:spAutoFit/>
            </a:bodyPr>
            <a:lstStyle/>
            <a:p>
              <a:pPr>
                <a:lnSpc>
                  <a:spcPts val="4581"/>
                </a:lnSpc>
              </a:pPr>
              <a:endParaRPr/>
            </a:p>
          </p:txBody>
        </p:sp>
        <p:sp>
          <p:nvSpPr>
            <p:cNvPr id="18" name="TextBox 18"/>
            <p:cNvSpPr txBox="1"/>
            <p:nvPr/>
          </p:nvSpPr>
          <p:spPr>
            <a:xfrm>
              <a:off x="0" y="1001157"/>
              <a:ext cx="6910723" cy="6219685"/>
            </a:xfrm>
            <a:prstGeom prst="rect">
              <a:avLst/>
            </a:prstGeom>
          </p:spPr>
          <p:txBody>
            <a:bodyPr lIns="0" tIns="0" rIns="0" bIns="0" rtlCol="0" anchor="t">
              <a:spAutoFit/>
            </a:bodyPr>
            <a:lstStyle/>
            <a:p>
              <a:pPr marL="380163" lvl="1" indent="-190082" algn="just">
                <a:lnSpc>
                  <a:spcPts val="2641"/>
                </a:lnSpc>
                <a:buFont typeface="Arial"/>
                <a:buChar char="•"/>
              </a:pPr>
              <a:r>
                <a:rPr lang="en-US" sz="2000" spc="35" dirty="0">
                  <a:solidFill>
                    <a:srgbClr val="191919"/>
                  </a:solidFill>
                </a:rPr>
                <a:t>Huge datasets around (38 million records) in an Unstructured Json format.</a:t>
              </a:r>
            </a:p>
            <a:p>
              <a:pPr marL="380163" lvl="1" indent="-190082" algn="just">
                <a:lnSpc>
                  <a:spcPts val="2641"/>
                </a:lnSpc>
                <a:buFont typeface="Arial"/>
                <a:buChar char="•"/>
              </a:pPr>
              <a:r>
                <a:rPr lang="en-US" sz="2000" spc="35" dirty="0">
                  <a:solidFill>
                    <a:srgbClr val="191919"/>
                  </a:solidFill>
                </a:rPr>
                <a:t>Pandas operations failed due to out of RAM and disk memory issues.</a:t>
              </a:r>
            </a:p>
            <a:p>
              <a:pPr marL="380163" lvl="1" indent="-190082" algn="just">
                <a:lnSpc>
                  <a:spcPts val="2641"/>
                </a:lnSpc>
                <a:buFont typeface="Arial"/>
                <a:buChar char="•"/>
              </a:pPr>
              <a:r>
                <a:rPr lang="en-US" sz="2000" spc="35" dirty="0">
                  <a:solidFill>
                    <a:srgbClr val="191919"/>
                  </a:solidFill>
                </a:rPr>
                <a:t>Most of the data records have nulls and unstructured syntax due to which the pre-built functions to load JSON data failed and pre-processing became very difficult.</a:t>
              </a:r>
            </a:p>
            <a:p>
              <a:pPr marL="380163" lvl="1" indent="-190082" algn="just">
                <a:lnSpc>
                  <a:spcPts val="2641"/>
                </a:lnSpc>
                <a:buFont typeface="Arial"/>
                <a:buChar char="•"/>
              </a:pPr>
              <a:r>
                <a:rPr lang="en-US" sz="2000" spc="35" dirty="0">
                  <a:solidFill>
                    <a:srgbClr val="191919"/>
                  </a:solidFill>
                </a:rPr>
                <a:t>Few Records for training data  (440 records with 9 columns) and testing data has 37 million records due to which accessing accuracy and testing became difficult.</a:t>
              </a:r>
            </a:p>
            <a:p>
              <a:pPr algn="just">
                <a:lnSpc>
                  <a:spcPts val="2641"/>
                </a:lnSpc>
              </a:pPr>
              <a:endParaRPr lang="en-US" sz="1760" spc="35" dirty="0">
                <a:solidFill>
                  <a:srgbClr val="191919"/>
                </a:solidFill>
                <a:latin typeface="Aileron Regular Bold"/>
              </a:endParaRPr>
            </a:p>
            <a:p>
              <a:pPr marL="380163" lvl="0" indent="-380163" algn="l">
                <a:lnSpc>
                  <a:spcPts val="2641"/>
                </a:lnSpc>
              </a:pPr>
              <a:endParaRPr lang="en-US" sz="1760" spc="35" dirty="0">
                <a:solidFill>
                  <a:srgbClr val="191919"/>
                </a:solidFill>
                <a:latin typeface="Aileron Regular Bold"/>
              </a:endParaRPr>
            </a:p>
          </p:txBody>
        </p:sp>
      </p:grpSp>
      <p:sp>
        <p:nvSpPr>
          <p:cNvPr id="19" name="TextBox 19"/>
          <p:cNvSpPr txBox="1"/>
          <p:nvPr/>
        </p:nvSpPr>
        <p:spPr>
          <a:xfrm>
            <a:off x="1134583" y="768074"/>
            <a:ext cx="12772879" cy="904863"/>
          </a:xfrm>
          <a:prstGeom prst="rect">
            <a:avLst/>
          </a:prstGeom>
        </p:spPr>
        <p:txBody>
          <a:bodyPr lIns="0" tIns="0" rIns="0" bIns="0" rtlCol="0" anchor="t">
            <a:spAutoFit/>
          </a:bodyPr>
          <a:lstStyle/>
          <a:p>
            <a:pPr>
              <a:lnSpc>
                <a:spcPts val="8039"/>
              </a:lnSpc>
            </a:pPr>
            <a:r>
              <a:rPr lang="en-US" sz="4000" b="1" dirty="0">
                <a:solidFill>
                  <a:srgbClr val="171717"/>
                </a:solidFill>
              </a:rPr>
              <a:t>DATA ANALYSIS PART-1</a:t>
            </a:r>
          </a:p>
        </p:txBody>
      </p:sp>
      <p:sp>
        <p:nvSpPr>
          <p:cNvPr id="20" name="TextBox 20"/>
          <p:cNvSpPr txBox="1"/>
          <p:nvPr/>
        </p:nvSpPr>
        <p:spPr>
          <a:xfrm>
            <a:off x="10379815" y="1934441"/>
            <a:ext cx="3802273" cy="554291"/>
          </a:xfrm>
          <a:prstGeom prst="rect">
            <a:avLst/>
          </a:prstGeom>
        </p:spPr>
        <p:txBody>
          <a:bodyPr lIns="0" tIns="0" rIns="0" bIns="0" rtlCol="0" anchor="t">
            <a:spAutoFit/>
          </a:bodyPr>
          <a:lstStyle/>
          <a:p>
            <a:pPr>
              <a:lnSpc>
                <a:spcPts val="4480"/>
              </a:lnSpc>
              <a:spcBef>
                <a:spcPct val="0"/>
              </a:spcBef>
            </a:pPr>
            <a:r>
              <a:rPr lang="en-US" sz="3200" b="1" dirty="0">
                <a:solidFill>
                  <a:srgbClr val="171717"/>
                </a:solidFill>
              </a:rPr>
              <a:t>Data pre-processing </a:t>
            </a:r>
          </a:p>
        </p:txBody>
      </p:sp>
      <p:sp>
        <p:nvSpPr>
          <p:cNvPr id="21" name="TextBox 21"/>
          <p:cNvSpPr txBox="1"/>
          <p:nvPr/>
        </p:nvSpPr>
        <p:spPr>
          <a:xfrm>
            <a:off x="6866623" y="5097520"/>
            <a:ext cx="2466608" cy="1016560"/>
          </a:xfrm>
          <a:prstGeom prst="rect">
            <a:avLst/>
          </a:prstGeom>
        </p:spPr>
        <p:txBody>
          <a:bodyPr lIns="0" tIns="0" rIns="0" bIns="0" rtlCol="0" anchor="t">
            <a:spAutoFit/>
          </a:bodyPr>
          <a:lstStyle/>
          <a:p>
            <a:pPr algn="just">
              <a:lnSpc>
                <a:spcPts val="2660"/>
              </a:lnSpc>
              <a:spcBef>
                <a:spcPct val="0"/>
              </a:spcBef>
            </a:pPr>
            <a:r>
              <a:rPr lang="en-US" sz="1900" dirty="0">
                <a:solidFill>
                  <a:srgbClr val="171717"/>
                </a:solidFill>
              </a:rPr>
              <a:t>Python regex is used to clean and extract data of improper format </a:t>
            </a:r>
          </a:p>
        </p:txBody>
      </p:sp>
      <p:sp>
        <p:nvSpPr>
          <p:cNvPr id="22" name="TextBox 22"/>
          <p:cNvSpPr txBox="1"/>
          <p:nvPr/>
        </p:nvSpPr>
        <p:spPr>
          <a:xfrm>
            <a:off x="9986422" y="5079895"/>
            <a:ext cx="1996656" cy="1362809"/>
          </a:xfrm>
          <a:prstGeom prst="rect">
            <a:avLst/>
          </a:prstGeom>
        </p:spPr>
        <p:txBody>
          <a:bodyPr wrap="square" lIns="0" tIns="0" rIns="0" bIns="0" rtlCol="0" anchor="t">
            <a:spAutoFit/>
          </a:bodyPr>
          <a:lstStyle/>
          <a:p>
            <a:pPr algn="just">
              <a:lnSpc>
                <a:spcPts val="2660"/>
              </a:lnSpc>
              <a:spcBef>
                <a:spcPct val="0"/>
              </a:spcBef>
            </a:pPr>
            <a:r>
              <a:rPr lang="en-US" sz="1900" dirty="0">
                <a:solidFill>
                  <a:srgbClr val="171717"/>
                </a:solidFill>
              </a:rPr>
              <a:t>Data column values with duplicates and more than 50% null are dropped</a:t>
            </a:r>
          </a:p>
        </p:txBody>
      </p:sp>
      <p:sp>
        <p:nvSpPr>
          <p:cNvPr id="23" name="TextBox 23"/>
          <p:cNvSpPr txBox="1"/>
          <p:nvPr/>
        </p:nvSpPr>
        <p:spPr>
          <a:xfrm>
            <a:off x="12909134" y="5039358"/>
            <a:ext cx="1658850" cy="1016560"/>
          </a:xfrm>
          <a:prstGeom prst="rect">
            <a:avLst/>
          </a:prstGeom>
        </p:spPr>
        <p:txBody>
          <a:bodyPr wrap="square" lIns="0" tIns="0" rIns="0" bIns="0" rtlCol="0" anchor="t">
            <a:spAutoFit/>
          </a:bodyPr>
          <a:lstStyle/>
          <a:p>
            <a:pPr algn="just">
              <a:lnSpc>
                <a:spcPts val="2660"/>
              </a:lnSpc>
              <a:spcBef>
                <a:spcPct val="0"/>
              </a:spcBef>
            </a:pPr>
            <a:r>
              <a:rPr lang="en-US" sz="1900" dirty="0">
                <a:solidFill>
                  <a:srgbClr val="171717"/>
                </a:solidFill>
              </a:rPr>
              <a:t>Data is split into separate files by the created date </a:t>
            </a:r>
          </a:p>
        </p:txBody>
      </p:sp>
      <p:sp>
        <p:nvSpPr>
          <p:cNvPr id="24" name="TextBox 24"/>
          <p:cNvSpPr txBox="1"/>
          <p:nvPr/>
        </p:nvSpPr>
        <p:spPr>
          <a:xfrm>
            <a:off x="15403368" y="5050199"/>
            <a:ext cx="2323092" cy="1362809"/>
          </a:xfrm>
          <a:prstGeom prst="rect">
            <a:avLst/>
          </a:prstGeom>
        </p:spPr>
        <p:txBody>
          <a:bodyPr wrap="square" lIns="0" tIns="0" rIns="0" bIns="0" rtlCol="0" anchor="t">
            <a:spAutoFit/>
          </a:bodyPr>
          <a:lstStyle/>
          <a:p>
            <a:pPr>
              <a:lnSpc>
                <a:spcPts val="2660"/>
              </a:lnSpc>
              <a:spcBef>
                <a:spcPct val="0"/>
              </a:spcBef>
            </a:pPr>
            <a:r>
              <a:rPr lang="en-US" sz="1900" dirty="0">
                <a:solidFill>
                  <a:srgbClr val="171717"/>
                </a:solidFill>
              </a:rPr>
              <a:t>Separate data files are merged together into a single data frame for analysis</a:t>
            </a:r>
          </a:p>
        </p:txBody>
      </p:sp>
      <p:sp>
        <p:nvSpPr>
          <p:cNvPr id="25" name="TextBox 25"/>
          <p:cNvSpPr txBox="1"/>
          <p:nvPr/>
        </p:nvSpPr>
        <p:spPr>
          <a:xfrm>
            <a:off x="16204711" y="9580249"/>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06</a:t>
            </a:r>
          </a:p>
        </p:txBody>
      </p:sp>
      <p:grpSp>
        <p:nvGrpSpPr>
          <p:cNvPr id="26" name="Group 26"/>
          <p:cNvGrpSpPr/>
          <p:nvPr/>
        </p:nvGrpSpPr>
        <p:grpSpPr>
          <a:xfrm>
            <a:off x="927165" y="7573814"/>
            <a:ext cx="8690232" cy="3250472"/>
            <a:chOff x="0" y="-19050"/>
            <a:chExt cx="11586976" cy="4333961"/>
          </a:xfrm>
        </p:grpSpPr>
        <p:sp>
          <p:nvSpPr>
            <p:cNvPr id="27" name="TextBox 27"/>
            <p:cNvSpPr txBox="1"/>
            <p:nvPr/>
          </p:nvSpPr>
          <p:spPr>
            <a:xfrm>
              <a:off x="0" y="-19050"/>
              <a:ext cx="11586976" cy="729683"/>
            </a:xfrm>
            <a:prstGeom prst="rect">
              <a:avLst/>
            </a:prstGeom>
          </p:spPr>
          <p:txBody>
            <a:bodyPr lIns="0" tIns="0" rIns="0" bIns="0" rtlCol="0" anchor="t">
              <a:spAutoFit/>
            </a:bodyPr>
            <a:lstStyle/>
            <a:p>
              <a:pPr>
                <a:lnSpc>
                  <a:spcPts val="4301"/>
                </a:lnSpc>
              </a:pPr>
              <a:endParaRPr/>
            </a:p>
          </p:txBody>
        </p:sp>
        <p:sp>
          <p:nvSpPr>
            <p:cNvPr id="28" name="TextBox 28"/>
            <p:cNvSpPr txBox="1"/>
            <p:nvPr/>
          </p:nvSpPr>
          <p:spPr>
            <a:xfrm>
              <a:off x="0" y="937064"/>
              <a:ext cx="11586976" cy="3377847"/>
            </a:xfrm>
            <a:prstGeom prst="rect">
              <a:avLst/>
            </a:prstGeom>
          </p:spPr>
          <p:txBody>
            <a:bodyPr lIns="0" tIns="0" rIns="0" bIns="0" rtlCol="0" anchor="t">
              <a:spAutoFit/>
            </a:bodyPr>
            <a:lstStyle/>
            <a:p>
              <a:pPr algn="just">
                <a:lnSpc>
                  <a:spcPts val="2479"/>
                </a:lnSpc>
              </a:pPr>
              <a:r>
                <a:rPr lang="en-US" sz="2400" b="1" spc="33" dirty="0">
                  <a:solidFill>
                    <a:srgbClr val="191919"/>
                  </a:solidFill>
                </a:rPr>
                <a:t>Comparing </a:t>
              </a:r>
              <a:r>
                <a:rPr lang="en-US" sz="2400" b="1" spc="15" dirty="0">
                  <a:solidFill>
                    <a:srgbClr val="191919"/>
                  </a:solidFill>
                </a:rPr>
                <a:t>leads with current customers:</a:t>
              </a:r>
            </a:p>
            <a:p>
              <a:pPr marL="356932" lvl="1" indent="-178466" algn="just">
                <a:lnSpc>
                  <a:spcPts val="2479"/>
                </a:lnSpc>
                <a:buFont typeface="Arial"/>
                <a:buChar char="•"/>
              </a:pPr>
              <a:r>
                <a:rPr lang="en-US" sz="2000" spc="33" dirty="0">
                  <a:solidFill>
                    <a:srgbClr val="191919"/>
                  </a:solidFill>
                </a:rPr>
                <a:t>Current customers are mainly from Colorado and Texas residents.</a:t>
              </a:r>
            </a:p>
            <a:p>
              <a:pPr marL="356932" lvl="1" indent="-178466" algn="just">
                <a:lnSpc>
                  <a:spcPts val="2479"/>
                </a:lnSpc>
                <a:buFont typeface="Arial"/>
                <a:buChar char="•"/>
              </a:pPr>
              <a:r>
                <a:rPr lang="en-US" sz="2000" spc="33" dirty="0">
                  <a:solidFill>
                    <a:srgbClr val="191919"/>
                  </a:solidFill>
                </a:rPr>
                <a:t>Leads are mainly from Texas and Georgia. The number of Co. leads is out of top 10</a:t>
              </a:r>
            </a:p>
            <a:p>
              <a:pPr algn="just">
                <a:lnSpc>
                  <a:spcPts val="2479"/>
                </a:lnSpc>
              </a:pPr>
              <a:endParaRPr lang="en-US" sz="2000" spc="33" dirty="0">
                <a:solidFill>
                  <a:srgbClr val="191919"/>
                </a:solidFill>
              </a:endParaRPr>
            </a:p>
            <a:p>
              <a:pPr algn="just">
                <a:lnSpc>
                  <a:spcPts val="2479"/>
                </a:lnSpc>
              </a:pPr>
              <a:endParaRPr lang="en-US" sz="1653" spc="33" dirty="0">
                <a:solidFill>
                  <a:srgbClr val="191919"/>
                </a:solidFill>
                <a:latin typeface="Aileron Regular"/>
              </a:endParaRPr>
            </a:p>
            <a:p>
              <a:pPr algn="just">
                <a:lnSpc>
                  <a:spcPts val="2479"/>
                </a:lnSpc>
              </a:pPr>
              <a:endParaRPr lang="en-US" sz="1653" spc="33" dirty="0">
                <a:solidFill>
                  <a:srgbClr val="191919"/>
                </a:solidFill>
                <a:latin typeface="Aileron Regular"/>
              </a:endParaRPr>
            </a:p>
            <a:p>
              <a:pPr marL="356931" lvl="0" indent="-356931" algn="l">
                <a:lnSpc>
                  <a:spcPts val="2479"/>
                </a:lnSpc>
              </a:pPr>
              <a:endParaRPr lang="en-US" sz="1653" spc="33" dirty="0">
                <a:solidFill>
                  <a:srgbClr val="191919"/>
                </a:solidFill>
                <a:latin typeface="Aileron Regular"/>
              </a:endParaRPr>
            </a:p>
          </p:txBody>
        </p:sp>
      </p:grpSp>
      <p:sp>
        <p:nvSpPr>
          <p:cNvPr id="29" name="TextBox 29"/>
          <p:cNvSpPr txBox="1"/>
          <p:nvPr/>
        </p:nvSpPr>
        <p:spPr>
          <a:xfrm>
            <a:off x="927165" y="7521426"/>
            <a:ext cx="3802273" cy="554291"/>
          </a:xfrm>
          <a:prstGeom prst="rect">
            <a:avLst/>
          </a:prstGeom>
        </p:spPr>
        <p:txBody>
          <a:bodyPr lIns="0" tIns="0" rIns="0" bIns="0" rtlCol="0" anchor="t">
            <a:spAutoFit/>
          </a:bodyPr>
          <a:lstStyle/>
          <a:p>
            <a:pPr>
              <a:lnSpc>
                <a:spcPts val="4480"/>
              </a:lnSpc>
              <a:spcBef>
                <a:spcPct val="0"/>
              </a:spcBef>
            </a:pPr>
            <a:r>
              <a:rPr lang="en-US" sz="3200" b="1" dirty="0">
                <a:solidFill>
                  <a:srgbClr val="171717"/>
                </a:solidFill>
              </a:rPr>
              <a:t>Key Observations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3740028"/>
          </a:xfrm>
          <a:prstGeom prst="rect">
            <a:avLst/>
          </a:prstGeom>
          <a:solidFill>
            <a:srgbClr val="88ABCA"/>
          </a:solidFill>
        </p:spPr>
      </p:sp>
      <p:sp>
        <p:nvSpPr>
          <p:cNvPr id="3" name="AutoShape 3"/>
          <p:cNvSpPr/>
          <p:nvPr/>
        </p:nvSpPr>
        <p:spPr>
          <a:xfrm>
            <a:off x="4939276" y="3793036"/>
            <a:ext cx="6144922" cy="6304483"/>
          </a:xfrm>
          <a:prstGeom prst="rect">
            <a:avLst/>
          </a:prstGeom>
          <a:solidFill>
            <a:srgbClr val="171717">
              <a:alpha val="3921"/>
            </a:srgbClr>
          </a:solidFill>
        </p:spPr>
      </p:sp>
      <p:pic>
        <p:nvPicPr>
          <p:cNvPr id="4" name="Picture 4"/>
          <p:cNvPicPr>
            <a:picLocks noChangeAspect="1"/>
          </p:cNvPicPr>
          <p:nvPr/>
        </p:nvPicPr>
        <p:blipFill>
          <a:blip r:embed="rId3"/>
          <a:srcRect l="8533" r="3591"/>
          <a:stretch>
            <a:fillRect/>
          </a:stretch>
        </p:blipFill>
        <p:spPr>
          <a:xfrm>
            <a:off x="12189340" y="7605310"/>
            <a:ext cx="4804026" cy="1837347"/>
          </a:xfrm>
          <a:prstGeom prst="rect">
            <a:avLst/>
          </a:prstGeom>
        </p:spPr>
      </p:pic>
      <p:grpSp>
        <p:nvGrpSpPr>
          <p:cNvPr id="6" name="Group 6"/>
          <p:cNvGrpSpPr/>
          <p:nvPr/>
        </p:nvGrpSpPr>
        <p:grpSpPr>
          <a:xfrm>
            <a:off x="12189340" y="4354249"/>
            <a:ext cx="4147429" cy="3251061"/>
            <a:chOff x="0" y="0"/>
            <a:chExt cx="5529906" cy="4334748"/>
          </a:xfrm>
        </p:grpSpPr>
        <p:sp>
          <p:nvSpPr>
            <p:cNvPr id="7" name="TextBox 7"/>
            <p:cNvSpPr txBox="1"/>
            <p:nvPr/>
          </p:nvSpPr>
          <p:spPr>
            <a:xfrm>
              <a:off x="0" y="-47625"/>
              <a:ext cx="5529906" cy="1005758"/>
            </a:xfrm>
            <a:prstGeom prst="rect">
              <a:avLst/>
            </a:prstGeom>
          </p:spPr>
          <p:txBody>
            <a:bodyPr lIns="0" tIns="0" rIns="0" bIns="0" rtlCol="0" anchor="t">
              <a:spAutoFit/>
            </a:bodyPr>
            <a:lstStyle/>
            <a:p>
              <a:pPr algn="ctr">
                <a:lnSpc>
                  <a:spcPts val="3047"/>
                </a:lnSpc>
                <a:spcBef>
                  <a:spcPct val="0"/>
                </a:spcBef>
              </a:pPr>
              <a:r>
                <a:rPr lang="en-US" sz="2176" u="sng">
                  <a:solidFill>
                    <a:srgbClr val="171717"/>
                  </a:solidFill>
                  <a:latin typeface="HK Grotesk Medium Bold"/>
                </a:rPr>
                <a:t>OVER SAMPLING SMOTE ANALYSIS</a:t>
              </a:r>
            </a:p>
          </p:txBody>
        </p:sp>
        <p:sp>
          <p:nvSpPr>
            <p:cNvPr id="8" name="TextBox 8"/>
            <p:cNvSpPr txBox="1"/>
            <p:nvPr/>
          </p:nvSpPr>
          <p:spPr>
            <a:xfrm>
              <a:off x="0" y="1552008"/>
              <a:ext cx="5529906" cy="2782740"/>
            </a:xfrm>
            <a:prstGeom prst="rect">
              <a:avLst/>
            </a:prstGeom>
          </p:spPr>
          <p:txBody>
            <a:bodyPr lIns="0" tIns="0" rIns="0" bIns="0" rtlCol="0" anchor="t">
              <a:spAutoFit/>
            </a:bodyPr>
            <a:lstStyle/>
            <a:p>
              <a:pPr marL="425191" lvl="1" indent="-212596">
                <a:lnSpc>
                  <a:spcPts val="2757"/>
                </a:lnSpc>
                <a:buFont typeface="Arial"/>
                <a:buChar char="•"/>
              </a:pPr>
              <a:r>
                <a:rPr lang="en-US" sz="1969">
                  <a:solidFill>
                    <a:srgbClr val="171717"/>
                  </a:solidFill>
                  <a:latin typeface="HK Grotesk Light"/>
                </a:rPr>
                <a:t>Synthetic Minority Over-Sampling Technique abbreviated as SMOTE is the technique that generates synthetic data for the minority class.</a:t>
              </a:r>
            </a:p>
            <a:p>
              <a:pPr>
                <a:lnSpc>
                  <a:spcPts val="2757"/>
                </a:lnSpc>
              </a:pPr>
              <a:endParaRPr lang="en-US" sz="1969">
                <a:solidFill>
                  <a:srgbClr val="171717"/>
                </a:solidFill>
                <a:latin typeface="HK Grotesk Light"/>
              </a:endParaRPr>
            </a:p>
          </p:txBody>
        </p:sp>
      </p:grpSp>
      <p:sp>
        <p:nvSpPr>
          <p:cNvPr id="9" name="AutoShape 9"/>
          <p:cNvSpPr/>
          <p:nvPr/>
        </p:nvSpPr>
        <p:spPr>
          <a:xfrm>
            <a:off x="11622011" y="3999608"/>
            <a:ext cx="6144922" cy="6173092"/>
          </a:xfrm>
          <a:prstGeom prst="rect">
            <a:avLst/>
          </a:prstGeom>
          <a:solidFill>
            <a:srgbClr val="171717">
              <a:alpha val="3921"/>
            </a:srgbClr>
          </a:solidFill>
        </p:spPr>
        <p:txBody>
          <a:bodyPr/>
          <a:lstStyle/>
          <a:p>
            <a:endParaRPr lang="en-CA" dirty="0"/>
          </a:p>
        </p:txBody>
      </p:sp>
      <p:pic>
        <p:nvPicPr>
          <p:cNvPr id="10" name="Picture 10"/>
          <p:cNvPicPr>
            <a:picLocks noChangeAspect="1"/>
          </p:cNvPicPr>
          <p:nvPr/>
        </p:nvPicPr>
        <p:blipFill>
          <a:blip r:embed="rId4"/>
          <a:srcRect/>
          <a:stretch>
            <a:fillRect/>
          </a:stretch>
        </p:blipFill>
        <p:spPr>
          <a:xfrm>
            <a:off x="6393954" y="8344282"/>
            <a:ext cx="3235566" cy="1417939"/>
          </a:xfrm>
          <a:prstGeom prst="rect">
            <a:avLst/>
          </a:prstGeom>
        </p:spPr>
      </p:pic>
      <p:sp>
        <p:nvSpPr>
          <p:cNvPr id="11" name="TextBox 11"/>
          <p:cNvSpPr txBox="1"/>
          <p:nvPr/>
        </p:nvSpPr>
        <p:spPr>
          <a:xfrm>
            <a:off x="3505200" y="904621"/>
            <a:ext cx="9884624" cy="1930785"/>
          </a:xfrm>
          <a:prstGeom prst="rect">
            <a:avLst/>
          </a:prstGeom>
        </p:spPr>
        <p:txBody>
          <a:bodyPr lIns="0" tIns="0" rIns="0" bIns="0" rtlCol="0" anchor="t">
            <a:spAutoFit/>
          </a:bodyPr>
          <a:lstStyle/>
          <a:p>
            <a:pPr algn="ctr">
              <a:lnSpc>
                <a:spcPts val="8039"/>
              </a:lnSpc>
            </a:pPr>
            <a:r>
              <a:rPr lang="en-US" sz="4000" b="1" dirty="0">
                <a:solidFill>
                  <a:srgbClr val="171717"/>
                </a:solidFill>
              </a:rPr>
              <a:t>DATA ANALYSIS PART-2</a:t>
            </a:r>
          </a:p>
          <a:p>
            <a:pPr algn="ctr">
              <a:lnSpc>
                <a:spcPts val="8039"/>
              </a:lnSpc>
            </a:pPr>
            <a:r>
              <a:rPr lang="en-US" sz="4000" b="1" dirty="0">
                <a:solidFill>
                  <a:srgbClr val="171717"/>
                </a:solidFill>
              </a:rPr>
              <a:t>FEATURE ENGINEERING</a:t>
            </a:r>
          </a:p>
        </p:txBody>
      </p:sp>
      <p:grpSp>
        <p:nvGrpSpPr>
          <p:cNvPr id="12" name="Group 12"/>
          <p:cNvGrpSpPr/>
          <p:nvPr/>
        </p:nvGrpSpPr>
        <p:grpSpPr>
          <a:xfrm>
            <a:off x="453139" y="4452455"/>
            <a:ext cx="3699317" cy="5309766"/>
            <a:chOff x="0" y="-47625"/>
            <a:chExt cx="4422430" cy="7079688"/>
          </a:xfrm>
        </p:grpSpPr>
        <p:sp>
          <p:nvSpPr>
            <p:cNvPr id="13" name="TextBox 13"/>
            <p:cNvSpPr txBox="1"/>
            <p:nvPr/>
          </p:nvSpPr>
          <p:spPr>
            <a:xfrm>
              <a:off x="0" y="-47625"/>
              <a:ext cx="4422430" cy="493041"/>
            </a:xfrm>
            <a:prstGeom prst="rect">
              <a:avLst/>
            </a:prstGeom>
          </p:spPr>
          <p:txBody>
            <a:bodyPr lIns="0" tIns="0" rIns="0" bIns="0" rtlCol="0" anchor="t">
              <a:spAutoFit/>
            </a:bodyPr>
            <a:lstStyle/>
            <a:p>
              <a:pPr algn="ctr">
                <a:lnSpc>
                  <a:spcPts val="3023"/>
                </a:lnSpc>
                <a:spcBef>
                  <a:spcPct val="0"/>
                </a:spcBef>
              </a:pPr>
              <a:r>
                <a:rPr lang="en-US" sz="2400" b="1" dirty="0">
                  <a:solidFill>
                    <a:srgbClr val="171717"/>
                  </a:solidFill>
                </a:rPr>
                <a:t>CLASS IMBALANCE</a:t>
              </a:r>
            </a:p>
          </p:txBody>
        </p:sp>
        <p:sp>
          <p:nvSpPr>
            <p:cNvPr id="14" name="TextBox 14"/>
            <p:cNvSpPr txBox="1"/>
            <p:nvPr/>
          </p:nvSpPr>
          <p:spPr>
            <a:xfrm>
              <a:off x="0" y="1027591"/>
              <a:ext cx="4422430" cy="6004472"/>
            </a:xfrm>
            <a:prstGeom prst="rect">
              <a:avLst/>
            </a:prstGeom>
          </p:spPr>
          <p:txBody>
            <a:bodyPr lIns="0" tIns="0" rIns="0" bIns="0" rtlCol="0" anchor="t">
              <a:spAutoFit/>
            </a:bodyPr>
            <a:lstStyle/>
            <a:p>
              <a:pPr marL="421859" lvl="1" indent="-210930">
                <a:lnSpc>
                  <a:spcPts val="2735"/>
                </a:lnSpc>
                <a:buFont typeface="Arial"/>
                <a:buChar char="•"/>
              </a:pPr>
              <a:r>
                <a:rPr lang="en-US" sz="2000" dirty="0">
                  <a:solidFill>
                    <a:srgbClr val="171717"/>
                  </a:solidFill>
                </a:rPr>
                <a:t>Data is said to be imbalanced when instances of one class outnumber the other(s) by a large proportion.</a:t>
              </a:r>
            </a:p>
            <a:p>
              <a:pPr marL="421859" lvl="1" indent="-210930">
                <a:lnSpc>
                  <a:spcPts val="2735"/>
                </a:lnSpc>
                <a:buFont typeface="Arial"/>
                <a:buChar char="•"/>
              </a:pPr>
              <a:r>
                <a:rPr lang="en-US" sz="2000" dirty="0">
                  <a:solidFill>
                    <a:srgbClr val="171717"/>
                  </a:solidFill>
                </a:rPr>
                <a:t>Feeding imbalanced data to your classifier can make it biased in </a:t>
              </a:r>
              <a:r>
                <a:rPr lang="en-US" sz="2000" dirty="0" err="1">
                  <a:solidFill>
                    <a:srgbClr val="171717"/>
                  </a:solidFill>
                </a:rPr>
                <a:t>favour</a:t>
              </a:r>
              <a:r>
                <a:rPr lang="en-US" sz="2000" dirty="0">
                  <a:solidFill>
                    <a:srgbClr val="171717"/>
                  </a:solidFill>
                </a:rPr>
                <a:t> of the majority class, simply because it did not have enough data to learn about the minority.</a:t>
              </a:r>
            </a:p>
            <a:p>
              <a:pPr algn="just">
                <a:lnSpc>
                  <a:spcPts val="2735"/>
                </a:lnSpc>
                <a:spcBef>
                  <a:spcPct val="0"/>
                </a:spcBef>
              </a:pPr>
              <a:endParaRPr lang="en-US" sz="1953" dirty="0">
                <a:solidFill>
                  <a:srgbClr val="171717"/>
                </a:solidFill>
                <a:latin typeface="HK Grotesk Light"/>
              </a:endParaRPr>
            </a:p>
          </p:txBody>
        </p:sp>
      </p:grpSp>
      <p:grpSp>
        <p:nvGrpSpPr>
          <p:cNvPr id="15" name="Group 15"/>
          <p:cNvGrpSpPr/>
          <p:nvPr/>
        </p:nvGrpSpPr>
        <p:grpSpPr>
          <a:xfrm>
            <a:off x="5398764" y="4452455"/>
            <a:ext cx="5427331" cy="3560950"/>
            <a:chOff x="0" y="-47625"/>
            <a:chExt cx="7236441" cy="4747932"/>
          </a:xfrm>
        </p:grpSpPr>
        <p:sp>
          <p:nvSpPr>
            <p:cNvPr id="16" name="TextBox 16"/>
            <p:cNvSpPr txBox="1"/>
            <p:nvPr/>
          </p:nvSpPr>
          <p:spPr>
            <a:xfrm>
              <a:off x="0" y="-47625"/>
              <a:ext cx="7236441" cy="495863"/>
            </a:xfrm>
            <a:prstGeom prst="rect">
              <a:avLst/>
            </a:prstGeom>
          </p:spPr>
          <p:txBody>
            <a:bodyPr lIns="0" tIns="0" rIns="0" bIns="0" rtlCol="0" anchor="t">
              <a:spAutoFit/>
            </a:bodyPr>
            <a:lstStyle/>
            <a:p>
              <a:pPr algn="ctr">
                <a:lnSpc>
                  <a:spcPts val="3036"/>
                </a:lnSpc>
                <a:spcBef>
                  <a:spcPct val="0"/>
                </a:spcBef>
              </a:pPr>
              <a:r>
                <a:rPr lang="en-US" sz="2400" b="1" dirty="0">
                  <a:solidFill>
                    <a:srgbClr val="171717"/>
                  </a:solidFill>
                </a:rPr>
                <a:t>INFORMATION VALUE</a:t>
              </a:r>
            </a:p>
          </p:txBody>
        </p:sp>
        <p:sp>
          <p:nvSpPr>
            <p:cNvPr id="17" name="TextBox 17"/>
            <p:cNvSpPr txBox="1"/>
            <p:nvPr/>
          </p:nvSpPr>
          <p:spPr>
            <a:xfrm>
              <a:off x="0" y="1032124"/>
              <a:ext cx="7236441" cy="3668183"/>
            </a:xfrm>
            <a:prstGeom prst="rect">
              <a:avLst/>
            </a:prstGeom>
          </p:spPr>
          <p:txBody>
            <a:bodyPr lIns="0" tIns="0" rIns="0" bIns="0" rtlCol="0" anchor="t">
              <a:spAutoFit/>
            </a:bodyPr>
            <a:lstStyle/>
            <a:p>
              <a:pPr marL="423638" lvl="1" indent="-211819">
                <a:lnSpc>
                  <a:spcPts val="2747"/>
                </a:lnSpc>
                <a:buFont typeface="Arial"/>
                <a:buChar char="•"/>
              </a:pPr>
              <a:r>
                <a:rPr lang="en-US" sz="2000" dirty="0">
                  <a:solidFill>
                    <a:srgbClr val="171717"/>
                  </a:solidFill>
                </a:rPr>
                <a:t>Information value is a very useful concept for variable selection during model building. </a:t>
              </a:r>
            </a:p>
            <a:p>
              <a:pPr marL="423638" lvl="1" indent="-211819">
                <a:lnSpc>
                  <a:spcPts val="2747"/>
                </a:lnSpc>
                <a:buFont typeface="Arial"/>
                <a:buChar char="•"/>
              </a:pPr>
              <a:r>
                <a:rPr lang="en-US" sz="2000" dirty="0">
                  <a:solidFill>
                    <a:srgbClr val="171717"/>
                  </a:solidFill>
                </a:rPr>
                <a:t>Information Value (IV) is a measure of the predictive capability of a categorical x variable to accurately predict the goods and </a:t>
              </a:r>
              <a:r>
                <a:rPr lang="en-US" sz="2000" dirty="0" err="1">
                  <a:solidFill>
                    <a:srgbClr val="171717"/>
                  </a:solidFill>
                </a:rPr>
                <a:t>bads</a:t>
              </a:r>
              <a:r>
                <a:rPr lang="en-US" sz="2000" dirty="0">
                  <a:solidFill>
                    <a:srgbClr val="171717"/>
                  </a:solidFill>
                </a:rPr>
                <a:t>(response).</a:t>
              </a:r>
            </a:p>
            <a:p>
              <a:pPr>
                <a:lnSpc>
                  <a:spcPts val="2747"/>
                </a:lnSpc>
              </a:pPr>
              <a:r>
                <a:rPr lang="en-US" sz="2000" dirty="0">
                  <a:solidFill>
                    <a:srgbClr val="171717"/>
                  </a:solidFill>
                </a:rPr>
                <a:t> </a:t>
              </a:r>
            </a:p>
            <a:p>
              <a:pPr>
                <a:lnSpc>
                  <a:spcPts val="2747"/>
                </a:lnSpc>
                <a:spcBef>
                  <a:spcPct val="0"/>
                </a:spcBef>
              </a:pPr>
              <a:r>
                <a:rPr lang="en-US" sz="2000" dirty="0">
                  <a:solidFill>
                    <a:srgbClr val="FF1616"/>
                  </a:solidFill>
                </a:rPr>
                <a:t>IV = ∑ (% of non-events - % of events) * WOE</a:t>
              </a:r>
            </a:p>
          </p:txBody>
        </p:sp>
      </p:grpSp>
      <p:sp>
        <p:nvSpPr>
          <p:cNvPr id="18" name="TextBox 18"/>
          <p:cNvSpPr txBox="1"/>
          <p:nvPr/>
        </p:nvSpPr>
        <p:spPr>
          <a:xfrm>
            <a:off x="16112728" y="9670785"/>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AutoShape 2"/>
          <p:cNvSpPr/>
          <p:nvPr/>
        </p:nvSpPr>
        <p:spPr>
          <a:xfrm>
            <a:off x="9144000" y="-66260"/>
            <a:ext cx="9144000" cy="3952959"/>
          </a:xfrm>
          <a:prstGeom prst="rect">
            <a:avLst/>
          </a:prstGeom>
          <a:solidFill>
            <a:srgbClr val="171717">
              <a:alpha val="3921"/>
            </a:srgbClr>
          </a:solidFill>
        </p:spPr>
      </p:sp>
      <p:grpSp>
        <p:nvGrpSpPr>
          <p:cNvPr id="3" name="Group 3"/>
          <p:cNvGrpSpPr/>
          <p:nvPr/>
        </p:nvGrpSpPr>
        <p:grpSpPr>
          <a:xfrm>
            <a:off x="10667841" y="1848162"/>
            <a:ext cx="758185" cy="256635"/>
            <a:chOff x="0" y="0"/>
            <a:chExt cx="1500799" cy="508000"/>
          </a:xfrm>
        </p:grpSpPr>
        <p:sp>
          <p:nvSpPr>
            <p:cNvPr id="4" name="Freeform 4"/>
            <p:cNvSpPr/>
            <p:nvPr/>
          </p:nvSpPr>
          <p:spPr>
            <a:xfrm>
              <a:off x="0" y="215900"/>
              <a:ext cx="1204890" cy="76200"/>
            </a:xfrm>
            <a:custGeom>
              <a:avLst/>
              <a:gdLst/>
              <a:ahLst/>
              <a:cxnLst/>
              <a:rect l="l" t="t" r="r" b="b"/>
              <a:pathLst>
                <a:path w="1204890" h="76200">
                  <a:moveTo>
                    <a:pt x="0" y="0"/>
                  </a:moveTo>
                  <a:lnTo>
                    <a:pt x="1204890" y="0"/>
                  </a:lnTo>
                  <a:lnTo>
                    <a:pt x="1204890" y="76200"/>
                  </a:lnTo>
                  <a:lnTo>
                    <a:pt x="0" y="76200"/>
                  </a:lnTo>
                  <a:close/>
                </a:path>
              </a:pathLst>
            </a:custGeom>
            <a:solidFill>
              <a:srgbClr val="171717"/>
            </a:solidFill>
          </p:spPr>
        </p:sp>
        <p:sp>
          <p:nvSpPr>
            <p:cNvPr id="5" name="Freeform 5"/>
            <p:cNvSpPr/>
            <p:nvPr/>
          </p:nvSpPr>
          <p:spPr>
            <a:xfrm>
              <a:off x="1126149" y="1270"/>
              <a:ext cx="374650" cy="505460"/>
            </a:xfrm>
            <a:custGeom>
              <a:avLst/>
              <a:gdLst/>
              <a:ahLst/>
              <a:cxnLst/>
              <a:rect l="l" t="t" r="r" b="b"/>
              <a:pathLst>
                <a:path w="374650" h="505460">
                  <a:moveTo>
                    <a:pt x="0" y="505460"/>
                  </a:moveTo>
                  <a:lnTo>
                    <a:pt x="0" y="0"/>
                  </a:lnTo>
                  <a:lnTo>
                    <a:pt x="374650" y="252730"/>
                  </a:lnTo>
                  <a:close/>
                </a:path>
              </a:pathLst>
            </a:custGeom>
            <a:solidFill>
              <a:srgbClr val="171717"/>
            </a:solidFill>
          </p:spPr>
        </p:sp>
      </p:grpSp>
      <p:sp>
        <p:nvSpPr>
          <p:cNvPr id="6" name="AutoShape 6"/>
          <p:cNvSpPr/>
          <p:nvPr/>
        </p:nvSpPr>
        <p:spPr>
          <a:xfrm>
            <a:off x="0" y="0"/>
            <a:ext cx="9144000" cy="3952959"/>
          </a:xfrm>
          <a:prstGeom prst="rect">
            <a:avLst/>
          </a:prstGeom>
          <a:solidFill>
            <a:srgbClr val="00C2CB"/>
          </a:solidFill>
        </p:spPr>
      </p:sp>
      <p:grpSp>
        <p:nvGrpSpPr>
          <p:cNvPr id="7" name="Group 7"/>
          <p:cNvGrpSpPr/>
          <p:nvPr/>
        </p:nvGrpSpPr>
        <p:grpSpPr>
          <a:xfrm>
            <a:off x="2331300" y="5843827"/>
            <a:ext cx="13316048" cy="170550"/>
            <a:chOff x="0" y="0"/>
            <a:chExt cx="17754731" cy="227400"/>
          </a:xfrm>
        </p:grpSpPr>
        <p:sp>
          <p:nvSpPr>
            <p:cNvPr id="8" name="AutoShape 8"/>
            <p:cNvSpPr/>
            <p:nvPr/>
          </p:nvSpPr>
          <p:spPr>
            <a:xfrm>
              <a:off x="0" y="107350"/>
              <a:ext cx="17641031" cy="12700"/>
            </a:xfrm>
            <a:prstGeom prst="rect">
              <a:avLst/>
            </a:prstGeom>
            <a:solidFill>
              <a:srgbClr val="171717"/>
            </a:solidFill>
          </p:spPr>
        </p:sp>
        <p:grpSp>
          <p:nvGrpSpPr>
            <p:cNvPr id="9" name="Group 9"/>
            <p:cNvGrpSpPr/>
            <p:nvPr/>
          </p:nvGrpSpPr>
          <p:grpSpPr>
            <a:xfrm>
              <a:off x="0" y="0"/>
              <a:ext cx="227400" cy="22740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nvGrpSpPr>
            <p:cNvPr id="11" name="Group 11"/>
            <p:cNvGrpSpPr/>
            <p:nvPr/>
          </p:nvGrpSpPr>
          <p:grpSpPr>
            <a:xfrm>
              <a:off x="4381833" y="0"/>
              <a:ext cx="227400" cy="227400"/>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nvGrpSpPr>
            <p:cNvPr id="13" name="Group 13"/>
            <p:cNvGrpSpPr/>
            <p:nvPr/>
          </p:nvGrpSpPr>
          <p:grpSpPr>
            <a:xfrm>
              <a:off x="8763665" y="0"/>
              <a:ext cx="227400" cy="22740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nvGrpSpPr>
            <p:cNvPr id="15" name="Group 15"/>
            <p:cNvGrpSpPr/>
            <p:nvPr/>
          </p:nvGrpSpPr>
          <p:grpSpPr>
            <a:xfrm>
              <a:off x="13145498" y="0"/>
              <a:ext cx="227400" cy="227400"/>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nvGrpSpPr>
            <p:cNvPr id="17" name="Group 17"/>
            <p:cNvGrpSpPr/>
            <p:nvPr/>
          </p:nvGrpSpPr>
          <p:grpSpPr>
            <a:xfrm>
              <a:off x="17527330" y="0"/>
              <a:ext cx="227400" cy="22740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71717"/>
              </a:solidFill>
            </p:spPr>
          </p:sp>
        </p:grpSp>
      </p:grpSp>
      <p:pic>
        <p:nvPicPr>
          <p:cNvPr id="19" name="Picture 19"/>
          <p:cNvPicPr>
            <a:picLocks noChangeAspect="1"/>
          </p:cNvPicPr>
          <p:nvPr/>
        </p:nvPicPr>
        <p:blipFill>
          <a:blip r:embed="rId2"/>
          <a:srcRect/>
          <a:stretch>
            <a:fillRect/>
          </a:stretch>
        </p:blipFill>
        <p:spPr>
          <a:xfrm>
            <a:off x="1945836" y="4532136"/>
            <a:ext cx="755308" cy="922514"/>
          </a:xfrm>
          <a:prstGeom prst="rect">
            <a:avLst/>
          </a:prstGeom>
        </p:spPr>
      </p:pic>
      <p:pic>
        <p:nvPicPr>
          <p:cNvPr id="20" name="Picture 20"/>
          <p:cNvPicPr>
            <a:picLocks noChangeAspect="1"/>
          </p:cNvPicPr>
          <p:nvPr/>
        </p:nvPicPr>
        <p:blipFill>
          <a:blip r:embed="rId3"/>
          <a:srcRect/>
          <a:stretch>
            <a:fillRect/>
          </a:stretch>
        </p:blipFill>
        <p:spPr>
          <a:xfrm>
            <a:off x="5295678" y="4736949"/>
            <a:ext cx="659792" cy="659792"/>
          </a:xfrm>
          <a:prstGeom prst="rect">
            <a:avLst/>
          </a:prstGeom>
        </p:spPr>
      </p:pic>
      <p:pic>
        <p:nvPicPr>
          <p:cNvPr id="21" name="Picture 21"/>
          <p:cNvPicPr>
            <a:picLocks noChangeAspect="1"/>
          </p:cNvPicPr>
          <p:nvPr/>
        </p:nvPicPr>
        <p:blipFill>
          <a:blip r:embed="rId4"/>
          <a:srcRect/>
          <a:stretch>
            <a:fillRect/>
          </a:stretch>
        </p:blipFill>
        <p:spPr>
          <a:xfrm>
            <a:off x="8604026" y="4736949"/>
            <a:ext cx="770598" cy="733031"/>
          </a:xfrm>
          <a:prstGeom prst="rect">
            <a:avLst/>
          </a:prstGeom>
        </p:spPr>
      </p:pic>
      <p:pic>
        <p:nvPicPr>
          <p:cNvPr id="22" name="Picture 22"/>
          <p:cNvPicPr>
            <a:picLocks noChangeAspect="1"/>
          </p:cNvPicPr>
          <p:nvPr/>
        </p:nvPicPr>
        <p:blipFill>
          <a:blip r:embed="rId5"/>
          <a:srcRect/>
          <a:stretch>
            <a:fillRect/>
          </a:stretch>
        </p:blipFill>
        <p:spPr>
          <a:xfrm>
            <a:off x="15165799" y="4736949"/>
            <a:ext cx="792549" cy="851060"/>
          </a:xfrm>
          <a:prstGeom prst="rect">
            <a:avLst/>
          </a:prstGeom>
        </p:spPr>
      </p:pic>
      <p:pic>
        <p:nvPicPr>
          <p:cNvPr id="23" name="Picture 23"/>
          <p:cNvPicPr>
            <a:picLocks noChangeAspect="1"/>
          </p:cNvPicPr>
          <p:nvPr/>
        </p:nvPicPr>
        <p:blipFill>
          <a:blip r:embed="rId6"/>
          <a:srcRect/>
          <a:stretch>
            <a:fillRect/>
          </a:stretch>
        </p:blipFill>
        <p:spPr>
          <a:xfrm>
            <a:off x="11726388" y="4809221"/>
            <a:ext cx="1055984" cy="778788"/>
          </a:xfrm>
          <a:prstGeom prst="rect">
            <a:avLst/>
          </a:prstGeom>
        </p:spPr>
      </p:pic>
      <p:pic>
        <p:nvPicPr>
          <p:cNvPr id="24" name="Picture 24"/>
          <p:cNvPicPr>
            <a:picLocks noChangeAspect="1"/>
          </p:cNvPicPr>
          <p:nvPr/>
        </p:nvPicPr>
        <p:blipFill>
          <a:blip r:embed="rId7"/>
          <a:srcRect/>
          <a:stretch>
            <a:fillRect/>
          </a:stretch>
        </p:blipFill>
        <p:spPr>
          <a:xfrm>
            <a:off x="15045732" y="4673770"/>
            <a:ext cx="912616" cy="989584"/>
          </a:xfrm>
          <a:prstGeom prst="rect">
            <a:avLst/>
          </a:prstGeom>
        </p:spPr>
      </p:pic>
      <p:pic>
        <p:nvPicPr>
          <p:cNvPr id="25" name="Picture 25"/>
          <p:cNvPicPr>
            <a:picLocks noChangeAspect="1"/>
          </p:cNvPicPr>
          <p:nvPr/>
        </p:nvPicPr>
        <p:blipFill>
          <a:blip r:embed="rId8"/>
          <a:srcRect/>
          <a:stretch>
            <a:fillRect/>
          </a:stretch>
        </p:blipFill>
        <p:spPr>
          <a:xfrm>
            <a:off x="8512426" y="4745267"/>
            <a:ext cx="953798" cy="906697"/>
          </a:xfrm>
          <a:prstGeom prst="rect">
            <a:avLst/>
          </a:prstGeom>
        </p:spPr>
      </p:pic>
      <p:sp>
        <p:nvSpPr>
          <p:cNvPr id="26" name="TextBox 26"/>
          <p:cNvSpPr txBox="1"/>
          <p:nvPr/>
        </p:nvSpPr>
        <p:spPr>
          <a:xfrm>
            <a:off x="1792237" y="1172234"/>
            <a:ext cx="7023002" cy="931922"/>
          </a:xfrm>
          <a:prstGeom prst="rect">
            <a:avLst/>
          </a:prstGeom>
        </p:spPr>
        <p:txBody>
          <a:bodyPr lIns="0" tIns="0" rIns="0" bIns="0" rtlCol="0" anchor="t">
            <a:spAutoFit/>
          </a:bodyPr>
          <a:lstStyle/>
          <a:p>
            <a:pPr>
              <a:lnSpc>
                <a:spcPts val="8039"/>
              </a:lnSpc>
            </a:pPr>
            <a:r>
              <a:rPr lang="en-US" sz="4800" dirty="0">
                <a:solidFill>
                  <a:srgbClr val="171717"/>
                </a:solidFill>
              </a:rPr>
              <a:t>CLASSIFICATION</a:t>
            </a:r>
          </a:p>
        </p:txBody>
      </p:sp>
      <p:sp>
        <p:nvSpPr>
          <p:cNvPr id="27" name="TextBox 27"/>
          <p:cNvSpPr txBox="1"/>
          <p:nvPr/>
        </p:nvSpPr>
        <p:spPr>
          <a:xfrm>
            <a:off x="11754787" y="1381548"/>
            <a:ext cx="5273637" cy="1123188"/>
          </a:xfrm>
          <a:prstGeom prst="rect">
            <a:avLst/>
          </a:prstGeom>
        </p:spPr>
        <p:txBody>
          <a:bodyPr lIns="0" tIns="0" rIns="0" bIns="0" rtlCol="0" anchor="t">
            <a:spAutoFit/>
          </a:bodyPr>
          <a:lstStyle/>
          <a:p>
            <a:pPr>
              <a:lnSpc>
                <a:spcPts val="4479"/>
              </a:lnSpc>
              <a:spcBef>
                <a:spcPct val="0"/>
              </a:spcBef>
            </a:pPr>
            <a:r>
              <a:rPr lang="en-US" sz="3199" b="1" dirty="0">
                <a:solidFill>
                  <a:srgbClr val="171717"/>
                </a:solidFill>
              </a:rPr>
              <a:t>MODELS WITH ACCURACY &amp; ROC values </a:t>
            </a:r>
          </a:p>
        </p:txBody>
      </p:sp>
      <p:grpSp>
        <p:nvGrpSpPr>
          <p:cNvPr id="28" name="Group 28"/>
          <p:cNvGrpSpPr/>
          <p:nvPr/>
        </p:nvGrpSpPr>
        <p:grpSpPr>
          <a:xfrm>
            <a:off x="1129215" y="6330327"/>
            <a:ext cx="2511487" cy="1545123"/>
            <a:chOff x="0" y="-47625"/>
            <a:chExt cx="3348650" cy="2060163"/>
          </a:xfrm>
        </p:grpSpPr>
        <p:sp>
          <p:nvSpPr>
            <p:cNvPr id="29" name="TextBox 29"/>
            <p:cNvSpPr txBox="1"/>
            <p:nvPr/>
          </p:nvSpPr>
          <p:spPr>
            <a:xfrm>
              <a:off x="0" y="-47625"/>
              <a:ext cx="3348650" cy="466709"/>
            </a:xfrm>
            <a:prstGeom prst="rect">
              <a:avLst/>
            </a:prstGeom>
          </p:spPr>
          <p:txBody>
            <a:bodyPr lIns="0" tIns="0" rIns="0" bIns="0" rtlCol="0" anchor="t">
              <a:spAutoFit/>
            </a:bodyPr>
            <a:lstStyle/>
            <a:p>
              <a:pPr algn="ctr">
                <a:lnSpc>
                  <a:spcPts val="2940"/>
                </a:lnSpc>
                <a:spcBef>
                  <a:spcPct val="0"/>
                </a:spcBef>
              </a:pPr>
              <a:r>
                <a:rPr lang="en-US" sz="2100" b="1" u="sng" dirty="0">
                  <a:solidFill>
                    <a:srgbClr val="171717"/>
                  </a:solidFill>
                </a:rPr>
                <a:t>LOGISTIC REGRESSION</a:t>
              </a:r>
            </a:p>
          </p:txBody>
        </p:sp>
        <p:sp>
          <p:nvSpPr>
            <p:cNvPr id="30" name="TextBox 30"/>
            <p:cNvSpPr txBox="1"/>
            <p:nvPr/>
          </p:nvSpPr>
          <p:spPr>
            <a:xfrm>
              <a:off x="0" y="1182003"/>
              <a:ext cx="3348650" cy="830535"/>
            </a:xfrm>
            <a:prstGeom prst="rect">
              <a:avLst/>
            </a:prstGeom>
          </p:spPr>
          <p:txBody>
            <a:bodyPr lIns="0" tIns="0" rIns="0" bIns="0" rtlCol="0" anchor="t">
              <a:spAutoFit/>
            </a:bodyPr>
            <a:lstStyle/>
            <a:p>
              <a:pPr algn="ctr">
                <a:lnSpc>
                  <a:spcPts val="2520"/>
                </a:lnSpc>
              </a:pPr>
              <a:r>
                <a:rPr lang="en-US" sz="1800" dirty="0">
                  <a:solidFill>
                    <a:srgbClr val="171717"/>
                  </a:solidFill>
                </a:rPr>
                <a:t>ACCURACY - 77%</a:t>
              </a:r>
            </a:p>
            <a:p>
              <a:pPr algn="ctr">
                <a:lnSpc>
                  <a:spcPts val="2520"/>
                </a:lnSpc>
                <a:spcBef>
                  <a:spcPct val="0"/>
                </a:spcBef>
              </a:pPr>
              <a:r>
                <a:rPr lang="en-US" sz="1800" dirty="0">
                  <a:solidFill>
                    <a:srgbClr val="171717"/>
                  </a:solidFill>
                </a:rPr>
                <a:t>ROC CURVE AREA- 0.74 </a:t>
              </a:r>
            </a:p>
          </p:txBody>
        </p:sp>
      </p:grpSp>
      <p:grpSp>
        <p:nvGrpSpPr>
          <p:cNvPr id="31" name="Group 31"/>
          <p:cNvGrpSpPr/>
          <p:nvPr/>
        </p:nvGrpSpPr>
        <p:grpSpPr>
          <a:xfrm>
            <a:off x="4500865" y="6366046"/>
            <a:ext cx="2695458" cy="1456117"/>
            <a:chOff x="0" y="0"/>
            <a:chExt cx="3593944" cy="1941489"/>
          </a:xfrm>
        </p:grpSpPr>
        <p:sp>
          <p:nvSpPr>
            <p:cNvPr id="32" name="TextBox 32"/>
            <p:cNvSpPr txBox="1"/>
            <p:nvPr/>
          </p:nvSpPr>
          <p:spPr>
            <a:xfrm>
              <a:off x="0" y="-47625"/>
              <a:ext cx="3593944" cy="474252"/>
            </a:xfrm>
            <a:prstGeom prst="rect">
              <a:avLst/>
            </a:prstGeom>
          </p:spPr>
          <p:txBody>
            <a:bodyPr lIns="0" tIns="0" rIns="0" bIns="0" rtlCol="0" anchor="t">
              <a:spAutoFit/>
            </a:bodyPr>
            <a:lstStyle/>
            <a:p>
              <a:pPr algn="ctr">
                <a:lnSpc>
                  <a:spcPts val="2940"/>
                </a:lnSpc>
                <a:spcBef>
                  <a:spcPct val="0"/>
                </a:spcBef>
              </a:pPr>
              <a:r>
                <a:rPr lang="en-US" sz="2100" u="sng" dirty="0">
                  <a:solidFill>
                    <a:srgbClr val="171717"/>
                  </a:solidFill>
                  <a:latin typeface="HK Grotesk Medium Bold"/>
                </a:rPr>
                <a:t>RANDOM FOREST</a:t>
              </a:r>
            </a:p>
          </p:txBody>
        </p:sp>
        <p:sp>
          <p:nvSpPr>
            <p:cNvPr id="33" name="TextBox 33"/>
            <p:cNvSpPr txBox="1"/>
            <p:nvPr/>
          </p:nvSpPr>
          <p:spPr>
            <a:xfrm>
              <a:off x="0" y="684257"/>
              <a:ext cx="3593944" cy="1257233"/>
            </a:xfrm>
            <a:prstGeom prst="rect">
              <a:avLst/>
            </a:prstGeom>
          </p:spPr>
          <p:txBody>
            <a:bodyPr lIns="0" tIns="0" rIns="0" bIns="0" rtlCol="0" anchor="t">
              <a:spAutoFit/>
            </a:bodyPr>
            <a:lstStyle/>
            <a:p>
              <a:pPr algn="ctr">
                <a:lnSpc>
                  <a:spcPts val="2520"/>
                </a:lnSpc>
              </a:pPr>
              <a:endParaRPr dirty="0"/>
            </a:p>
            <a:p>
              <a:pPr algn="ctr">
                <a:lnSpc>
                  <a:spcPts val="2520"/>
                </a:lnSpc>
              </a:pPr>
              <a:r>
                <a:rPr lang="en-US" sz="1800" dirty="0">
                  <a:solidFill>
                    <a:srgbClr val="171717"/>
                  </a:solidFill>
                </a:rPr>
                <a:t>ACCURACY - 86%</a:t>
              </a:r>
            </a:p>
            <a:p>
              <a:pPr algn="ctr">
                <a:lnSpc>
                  <a:spcPts val="2520"/>
                </a:lnSpc>
                <a:spcBef>
                  <a:spcPct val="0"/>
                </a:spcBef>
              </a:pPr>
              <a:r>
                <a:rPr lang="en-US" sz="1800" dirty="0">
                  <a:solidFill>
                    <a:srgbClr val="171717"/>
                  </a:solidFill>
                </a:rPr>
                <a:t>ROC CURVE AREA- 0.81%</a:t>
              </a:r>
              <a:r>
                <a:rPr lang="en-US" sz="1800" dirty="0">
                  <a:solidFill>
                    <a:srgbClr val="171717"/>
                  </a:solidFill>
                  <a:latin typeface="HK Grotesk Light"/>
                </a:rPr>
                <a:t> </a:t>
              </a:r>
            </a:p>
          </p:txBody>
        </p:sp>
      </p:grpSp>
      <p:grpSp>
        <p:nvGrpSpPr>
          <p:cNvPr id="34" name="Group 34"/>
          <p:cNvGrpSpPr/>
          <p:nvPr/>
        </p:nvGrpSpPr>
        <p:grpSpPr>
          <a:xfrm>
            <a:off x="7787239" y="6366046"/>
            <a:ext cx="2588142" cy="1456117"/>
            <a:chOff x="0" y="0"/>
            <a:chExt cx="3450856" cy="1941489"/>
          </a:xfrm>
        </p:grpSpPr>
        <p:sp>
          <p:nvSpPr>
            <p:cNvPr id="35" name="TextBox 35"/>
            <p:cNvSpPr txBox="1"/>
            <p:nvPr/>
          </p:nvSpPr>
          <p:spPr>
            <a:xfrm>
              <a:off x="0" y="-47625"/>
              <a:ext cx="3450856" cy="474252"/>
            </a:xfrm>
            <a:prstGeom prst="rect">
              <a:avLst/>
            </a:prstGeom>
          </p:spPr>
          <p:txBody>
            <a:bodyPr lIns="0" tIns="0" rIns="0" bIns="0" rtlCol="0" anchor="t">
              <a:spAutoFit/>
            </a:bodyPr>
            <a:lstStyle/>
            <a:p>
              <a:pPr algn="ctr">
                <a:lnSpc>
                  <a:spcPts val="2940"/>
                </a:lnSpc>
                <a:spcBef>
                  <a:spcPct val="0"/>
                </a:spcBef>
              </a:pPr>
              <a:r>
                <a:rPr lang="en-US" sz="2100" b="1" u="sng" dirty="0">
                  <a:solidFill>
                    <a:srgbClr val="171717"/>
                  </a:solidFill>
                </a:rPr>
                <a:t>NAIVE BAYES</a:t>
              </a:r>
            </a:p>
          </p:txBody>
        </p:sp>
        <p:sp>
          <p:nvSpPr>
            <p:cNvPr id="36" name="TextBox 36"/>
            <p:cNvSpPr txBox="1"/>
            <p:nvPr/>
          </p:nvSpPr>
          <p:spPr>
            <a:xfrm>
              <a:off x="0" y="684257"/>
              <a:ext cx="3450856" cy="1257233"/>
            </a:xfrm>
            <a:prstGeom prst="rect">
              <a:avLst/>
            </a:prstGeom>
          </p:spPr>
          <p:txBody>
            <a:bodyPr lIns="0" tIns="0" rIns="0" bIns="0" rtlCol="0" anchor="t">
              <a:spAutoFit/>
            </a:bodyPr>
            <a:lstStyle/>
            <a:p>
              <a:pPr algn="ctr">
                <a:lnSpc>
                  <a:spcPts val="2520"/>
                </a:lnSpc>
              </a:pPr>
              <a:endParaRPr dirty="0"/>
            </a:p>
            <a:p>
              <a:pPr algn="ctr">
                <a:lnSpc>
                  <a:spcPts val="2520"/>
                </a:lnSpc>
              </a:pPr>
              <a:r>
                <a:rPr lang="en-US" sz="1800" dirty="0">
                  <a:solidFill>
                    <a:srgbClr val="171717"/>
                  </a:solidFill>
                </a:rPr>
                <a:t>ACCURACY - 66%</a:t>
              </a:r>
            </a:p>
            <a:p>
              <a:pPr algn="ctr">
                <a:lnSpc>
                  <a:spcPts val="2520"/>
                </a:lnSpc>
                <a:spcBef>
                  <a:spcPct val="0"/>
                </a:spcBef>
              </a:pPr>
              <a:r>
                <a:rPr lang="en-US" sz="1800" dirty="0">
                  <a:solidFill>
                    <a:srgbClr val="171717"/>
                  </a:solidFill>
                </a:rPr>
                <a:t>ROC CURVE AREA- 0.64</a:t>
              </a:r>
            </a:p>
          </p:txBody>
        </p:sp>
      </p:grpSp>
      <p:grpSp>
        <p:nvGrpSpPr>
          <p:cNvPr id="37" name="Group 37"/>
          <p:cNvGrpSpPr/>
          <p:nvPr/>
        </p:nvGrpSpPr>
        <p:grpSpPr>
          <a:xfrm>
            <a:off x="11052295" y="6366046"/>
            <a:ext cx="2663705" cy="1509403"/>
            <a:chOff x="0" y="0"/>
            <a:chExt cx="3551607" cy="2012538"/>
          </a:xfrm>
        </p:grpSpPr>
        <p:sp>
          <p:nvSpPr>
            <p:cNvPr id="38" name="TextBox 38"/>
            <p:cNvSpPr txBox="1"/>
            <p:nvPr/>
          </p:nvSpPr>
          <p:spPr>
            <a:xfrm>
              <a:off x="0" y="-47625"/>
              <a:ext cx="3551607" cy="971998"/>
            </a:xfrm>
            <a:prstGeom prst="rect">
              <a:avLst/>
            </a:prstGeom>
          </p:spPr>
          <p:txBody>
            <a:bodyPr lIns="0" tIns="0" rIns="0" bIns="0" rtlCol="0" anchor="t">
              <a:spAutoFit/>
            </a:bodyPr>
            <a:lstStyle/>
            <a:p>
              <a:pPr algn="ctr">
                <a:lnSpc>
                  <a:spcPts val="2940"/>
                </a:lnSpc>
                <a:spcBef>
                  <a:spcPct val="0"/>
                </a:spcBef>
              </a:pPr>
              <a:r>
                <a:rPr lang="en-US" sz="2000" b="1" u="sng" dirty="0">
                  <a:solidFill>
                    <a:srgbClr val="171717"/>
                  </a:solidFill>
                </a:rPr>
                <a:t>SUPPORT VECTOR MACHINE</a:t>
              </a:r>
            </a:p>
          </p:txBody>
        </p:sp>
        <p:sp>
          <p:nvSpPr>
            <p:cNvPr id="39" name="TextBox 39"/>
            <p:cNvSpPr txBox="1"/>
            <p:nvPr/>
          </p:nvSpPr>
          <p:spPr>
            <a:xfrm>
              <a:off x="0" y="1182003"/>
              <a:ext cx="3551607" cy="830535"/>
            </a:xfrm>
            <a:prstGeom prst="rect">
              <a:avLst/>
            </a:prstGeom>
          </p:spPr>
          <p:txBody>
            <a:bodyPr lIns="0" tIns="0" rIns="0" bIns="0" rtlCol="0" anchor="t">
              <a:spAutoFit/>
            </a:bodyPr>
            <a:lstStyle/>
            <a:p>
              <a:pPr algn="ctr">
                <a:lnSpc>
                  <a:spcPts val="2520"/>
                </a:lnSpc>
              </a:pPr>
              <a:r>
                <a:rPr lang="en-US" sz="1800" dirty="0">
                  <a:solidFill>
                    <a:srgbClr val="171717"/>
                  </a:solidFill>
                </a:rPr>
                <a:t>ACCURACY - 79%</a:t>
              </a:r>
            </a:p>
            <a:p>
              <a:pPr algn="ctr">
                <a:lnSpc>
                  <a:spcPts val="2520"/>
                </a:lnSpc>
                <a:spcBef>
                  <a:spcPct val="0"/>
                </a:spcBef>
              </a:pPr>
              <a:r>
                <a:rPr lang="en-US" sz="1800" dirty="0">
                  <a:solidFill>
                    <a:srgbClr val="171717"/>
                  </a:solidFill>
                </a:rPr>
                <a:t>ROC CURVE AREA- 0.76</a:t>
              </a:r>
            </a:p>
          </p:txBody>
        </p:sp>
      </p:grpSp>
      <p:grpSp>
        <p:nvGrpSpPr>
          <p:cNvPr id="40" name="Group 40"/>
          <p:cNvGrpSpPr/>
          <p:nvPr/>
        </p:nvGrpSpPr>
        <p:grpSpPr>
          <a:xfrm>
            <a:off x="14359988" y="6366046"/>
            <a:ext cx="2496156" cy="1456117"/>
            <a:chOff x="0" y="0"/>
            <a:chExt cx="3328208" cy="1941489"/>
          </a:xfrm>
        </p:grpSpPr>
        <p:sp>
          <p:nvSpPr>
            <p:cNvPr id="41" name="TextBox 41"/>
            <p:cNvSpPr txBox="1"/>
            <p:nvPr/>
          </p:nvSpPr>
          <p:spPr>
            <a:xfrm>
              <a:off x="0" y="-47625"/>
              <a:ext cx="3328208" cy="474252"/>
            </a:xfrm>
            <a:prstGeom prst="rect">
              <a:avLst/>
            </a:prstGeom>
          </p:spPr>
          <p:txBody>
            <a:bodyPr lIns="0" tIns="0" rIns="0" bIns="0" rtlCol="0" anchor="t">
              <a:spAutoFit/>
            </a:bodyPr>
            <a:lstStyle/>
            <a:p>
              <a:pPr algn="ctr">
                <a:lnSpc>
                  <a:spcPts val="2940"/>
                </a:lnSpc>
                <a:spcBef>
                  <a:spcPct val="0"/>
                </a:spcBef>
              </a:pPr>
              <a:r>
                <a:rPr lang="en-US" sz="2000" b="1" u="sng" dirty="0">
                  <a:solidFill>
                    <a:srgbClr val="171717"/>
                  </a:solidFill>
                </a:rPr>
                <a:t>NEURAL NETWORK</a:t>
              </a:r>
            </a:p>
          </p:txBody>
        </p:sp>
        <p:sp>
          <p:nvSpPr>
            <p:cNvPr id="42" name="TextBox 42"/>
            <p:cNvSpPr txBox="1"/>
            <p:nvPr/>
          </p:nvSpPr>
          <p:spPr>
            <a:xfrm>
              <a:off x="0" y="684257"/>
              <a:ext cx="3328208" cy="1257233"/>
            </a:xfrm>
            <a:prstGeom prst="rect">
              <a:avLst/>
            </a:prstGeom>
          </p:spPr>
          <p:txBody>
            <a:bodyPr lIns="0" tIns="0" rIns="0" bIns="0" rtlCol="0" anchor="t">
              <a:spAutoFit/>
            </a:bodyPr>
            <a:lstStyle/>
            <a:p>
              <a:pPr algn="ctr">
                <a:lnSpc>
                  <a:spcPts val="2520"/>
                </a:lnSpc>
              </a:pPr>
              <a:endParaRPr dirty="0"/>
            </a:p>
            <a:p>
              <a:pPr algn="ctr">
                <a:lnSpc>
                  <a:spcPts val="2520"/>
                </a:lnSpc>
              </a:pPr>
              <a:r>
                <a:rPr lang="en-US" sz="1800" dirty="0">
                  <a:solidFill>
                    <a:srgbClr val="171717"/>
                  </a:solidFill>
                </a:rPr>
                <a:t>ACCURACY - 87%</a:t>
              </a:r>
            </a:p>
            <a:p>
              <a:pPr algn="ctr">
                <a:lnSpc>
                  <a:spcPts val="2520"/>
                </a:lnSpc>
                <a:spcBef>
                  <a:spcPct val="0"/>
                </a:spcBef>
              </a:pPr>
              <a:r>
                <a:rPr lang="en-US" sz="1800" dirty="0">
                  <a:solidFill>
                    <a:srgbClr val="171717"/>
                  </a:solidFill>
                </a:rPr>
                <a:t>ROC CURVE AREA- 0.85 </a:t>
              </a:r>
            </a:p>
          </p:txBody>
        </p:sp>
      </p:grpSp>
      <p:sp>
        <p:nvSpPr>
          <p:cNvPr id="43" name="TextBox 43"/>
          <p:cNvSpPr txBox="1"/>
          <p:nvPr/>
        </p:nvSpPr>
        <p:spPr>
          <a:xfrm>
            <a:off x="16204711" y="9580249"/>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9144000" cy="5143500"/>
          </a:xfrm>
          <a:prstGeom prst="rect">
            <a:avLst/>
          </a:prstGeom>
          <a:solidFill>
            <a:srgbClr val="D9D9D9"/>
          </a:solidFill>
        </p:spPr>
      </p:sp>
      <p:sp>
        <p:nvSpPr>
          <p:cNvPr id="3" name="AutoShape 3"/>
          <p:cNvSpPr/>
          <p:nvPr/>
        </p:nvSpPr>
        <p:spPr>
          <a:xfrm>
            <a:off x="9153890" y="0"/>
            <a:ext cx="9144000" cy="5143500"/>
          </a:xfrm>
          <a:prstGeom prst="rect">
            <a:avLst/>
          </a:prstGeom>
          <a:solidFill>
            <a:srgbClr val="D9D9D9"/>
          </a:solidFill>
        </p:spPr>
        <p:txBody>
          <a:bodyPr/>
          <a:lstStyle/>
          <a:p>
            <a:r>
              <a:rPr lang="en-CA" dirty="0"/>
              <a:t>		</a:t>
            </a:r>
          </a:p>
          <a:p>
            <a:r>
              <a:rPr lang="en-CA" dirty="0"/>
              <a:t>		</a:t>
            </a:r>
            <a:r>
              <a:rPr lang="en-CA" b="1" dirty="0"/>
              <a:t>Random forest</a:t>
            </a:r>
          </a:p>
        </p:txBody>
      </p:sp>
      <p:pic>
        <p:nvPicPr>
          <p:cNvPr id="4" name="Picture 4"/>
          <p:cNvPicPr>
            <a:picLocks noChangeAspect="1"/>
          </p:cNvPicPr>
          <p:nvPr/>
        </p:nvPicPr>
        <p:blipFill>
          <a:blip r:embed="rId2"/>
          <a:srcRect l="614" r="614" b="3156"/>
          <a:stretch>
            <a:fillRect/>
          </a:stretch>
        </p:blipFill>
        <p:spPr>
          <a:xfrm>
            <a:off x="9793876" y="1028700"/>
            <a:ext cx="7066820" cy="3567152"/>
          </a:xfrm>
          <a:prstGeom prst="rect">
            <a:avLst/>
          </a:prstGeom>
        </p:spPr>
      </p:pic>
      <p:sp>
        <p:nvSpPr>
          <p:cNvPr id="5" name="AutoShape 5"/>
          <p:cNvSpPr/>
          <p:nvPr/>
        </p:nvSpPr>
        <p:spPr>
          <a:xfrm>
            <a:off x="9890" y="5143500"/>
            <a:ext cx="18278110" cy="5143500"/>
          </a:xfrm>
          <a:prstGeom prst="rect">
            <a:avLst/>
          </a:prstGeom>
          <a:solidFill>
            <a:srgbClr val="D9D9D9"/>
          </a:solidFill>
        </p:spPr>
        <p:txBody>
          <a:bodyPr/>
          <a:lstStyle/>
          <a:p>
            <a:r>
              <a:rPr lang="en-CA" dirty="0"/>
              <a:t>	 												</a:t>
            </a:r>
            <a:r>
              <a:rPr lang="en-CA" b="1" dirty="0"/>
              <a:t>Neural Network</a:t>
            </a:r>
          </a:p>
          <a:p>
            <a:r>
              <a:rPr lang="en-CA" dirty="0"/>
              <a:t>		</a:t>
            </a:r>
            <a:r>
              <a:rPr lang="en-CA" b="1" dirty="0"/>
              <a:t>Logistic Regression</a:t>
            </a:r>
          </a:p>
        </p:txBody>
      </p:sp>
      <p:pic>
        <p:nvPicPr>
          <p:cNvPr id="6" name="Picture 6"/>
          <p:cNvPicPr>
            <a:picLocks noChangeAspect="1"/>
          </p:cNvPicPr>
          <p:nvPr/>
        </p:nvPicPr>
        <p:blipFill>
          <a:blip r:embed="rId3"/>
          <a:srcRect/>
          <a:stretch>
            <a:fillRect/>
          </a:stretch>
        </p:blipFill>
        <p:spPr>
          <a:xfrm>
            <a:off x="7139811" y="5632835"/>
            <a:ext cx="10986080" cy="2315693"/>
          </a:xfrm>
          <a:prstGeom prst="rect">
            <a:avLst/>
          </a:prstGeom>
        </p:spPr>
      </p:pic>
      <p:pic>
        <p:nvPicPr>
          <p:cNvPr id="7" name="Picture 7"/>
          <p:cNvPicPr>
            <a:picLocks noChangeAspect="1"/>
          </p:cNvPicPr>
          <p:nvPr/>
        </p:nvPicPr>
        <p:blipFill>
          <a:blip r:embed="rId4"/>
          <a:srcRect l="620"/>
          <a:stretch>
            <a:fillRect/>
          </a:stretch>
        </p:blipFill>
        <p:spPr>
          <a:xfrm>
            <a:off x="7105298" y="8135501"/>
            <a:ext cx="11055106" cy="1896329"/>
          </a:xfrm>
          <a:prstGeom prst="rect">
            <a:avLst/>
          </a:prstGeom>
        </p:spPr>
      </p:pic>
      <p:sp>
        <p:nvSpPr>
          <p:cNvPr id="8" name="TextBox 8"/>
          <p:cNvSpPr txBox="1"/>
          <p:nvPr/>
        </p:nvSpPr>
        <p:spPr>
          <a:xfrm>
            <a:off x="16204711" y="9580249"/>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09</a:t>
            </a:r>
          </a:p>
        </p:txBody>
      </p:sp>
      <p:pic>
        <p:nvPicPr>
          <p:cNvPr id="9" name="Picture 9"/>
          <p:cNvPicPr>
            <a:picLocks noChangeAspect="1"/>
          </p:cNvPicPr>
          <p:nvPr/>
        </p:nvPicPr>
        <p:blipFill>
          <a:blip r:embed="rId5"/>
          <a:srcRect/>
          <a:stretch>
            <a:fillRect/>
          </a:stretch>
        </p:blipFill>
        <p:spPr>
          <a:xfrm>
            <a:off x="127596" y="5905500"/>
            <a:ext cx="6774849" cy="4280185"/>
          </a:xfrm>
          <a:prstGeom prst="rect">
            <a:avLst/>
          </a:prstGeom>
        </p:spPr>
      </p:pic>
      <p:pic>
        <p:nvPicPr>
          <p:cNvPr id="10" name="Picture 10"/>
          <p:cNvPicPr>
            <a:picLocks noChangeAspect="1"/>
          </p:cNvPicPr>
          <p:nvPr/>
        </p:nvPicPr>
        <p:blipFill>
          <a:blip r:embed="rId6"/>
          <a:srcRect l="1766" r="1766"/>
          <a:stretch>
            <a:fillRect/>
          </a:stretch>
        </p:blipFill>
        <p:spPr>
          <a:xfrm>
            <a:off x="360149" y="484531"/>
            <a:ext cx="8318233" cy="43398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rcRect t="4507" b="4507"/>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842119" y="1305015"/>
            <a:ext cx="13070669" cy="7209878"/>
            <a:chOff x="0" y="0"/>
            <a:chExt cx="17427559" cy="9613171"/>
          </a:xfrm>
        </p:grpSpPr>
        <p:sp>
          <p:nvSpPr>
            <p:cNvPr id="3" name="TextBox 3"/>
            <p:cNvSpPr txBox="1"/>
            <p:nvPr/>
          </p:nvSpPr>
          <p:spPr>
            <a:xfrm>
              <a:off x="0" y="3558908"/>
              <a:ext cx="17427559" cy="3897841"/>
            </a:xfrm>
            <a:prstGeom prst="rect">
              <a:avLst/>
            </a:prstGeom>
          </p:spPr>
          <p:txBody>
            <a:bodyPr lIns="0" tIns="0" rIns="0" bIns="0" rtlCol="0" anchor="t">
              <a:spAutoFit/>
            </a:bodyPr>
            <a:lstStyle/>
            <a:p>
              <a:pPr algn="ctr">
                <a:lnSpc>
                  <a:spcPts val="11000"/>
                </a:lnSpc>
              </a:pPr>
              <a:r>
                <a:rPr lang="en-US" sz="11000" spc="110" dirty="0">
                  <a:solidFill>
                    <a:srgbClr val="F0EFEC"/>
                  </a:solidFill>
                  <a:latin typeface="Vollkorn Bold"/>
                </a:rPr>
                <a:t> REPLACEMENT COST ESTIMATE</a:t>
              </a:r>
            </a:p>
          </p:txBody>
        </p:sp>
        <p:sp>
          <p:nvSpPr>
            <p:cNvPr id="4" name="TextBox 4"/>
            <p:cNvSpPr txBox="1"/>
            <p:nvPr/>
          </p:nvSpPr>
          <p:spPr>
            <a:xfrm>
              <a:off x="0" y="7844398"/>
              <a:ext cx="17427559" cy="635635"/>
            </a:xfrm>
            <a:prstGeom prst="rect">
              <a:avLst/>
            </a:prstGeom>
          </p:spPr>
          <p:txBody>
            <a:bodyPr lIns="0" tIns="0" rIns="0" bIns="0" rtlCol="0" anchor="t">
              <a:spAutoFit/>
            </a:bodyPr>
            <a:lstStyle/>
            <a:p>
              <a:pPr algn="ctr">
                <a:lnSpc>
                  <a:spcPts val="4060"/>
                </a:lnSpc>
              </a:pPr>
              <a:endParaRPr/>
            </a:p>
          </p:txBody>
        </p:sp>
        <p:sp>
          <p:nvSpPr>
            <p:cNvPr id="5" name="TextBox 5"/>
            <p:cNvSpPr txBox="1"/>
            <p:nvPr/>
          </p:nvSpPr>
          <p:spPr>
            <a:xfrm>
              <a:off x="0" y="2063235"/>
              <a:ext cx="17427559" cy="650240"/>
            </a:xfrm>
            <a:prstGeom prst="rect">
              <a:avLst/>
            </a:prstGeom>
          </p:spPr>
          <p:txBody>
            <a:bodyPr lIns="0" tIns="0" rIns="0" bIns="0" rtlCol="0" anchor="t">
              <a:spAutoFit/>
            </a:bodyPr>
            <a:lstStyle/>
            <a:p>
              <a:pPr algn="ctr">
                <a:lnSpc>
                  <a:spcPts val="3840"/>
                </a:lnSpc>
              </a:pPr>
              <a:endParaRPr/>
            </a:p>
          </p:txBody>
        </p:sp>
        <p:pic>
          <p:nvPicPr>
            <p:cNvPr id="6" name="Picture 6"/>
            <p:cNvPicPr>
              <a:picLocks noChangeAspect="1"/>
            </p:cNvPicPr>
            <p:nvPr/>
          </p:nvPicPr>
          <p:blipFill>
            <a:blip r:embed="rId3"/>
            <a:srcRect/>
            <a:stretch>
              <a:fillRect/>
            </a:stretch>
          </p:blipFill>
          <p:spPr>
            <a:xfrm>
              <a:off x="7979054" y="0"/>
              <a:ext cx="1469451" cy="1469451"/>
            </a:xfrm>
            <a:prstGeom prst="rect">
              <a:avLst/>
            </a:prstGeom>
          </p:spPr>
        </p:pic>
        <p:grpSp>
          <p:nvGrpSpPr>
            <p:cNvPr id="7" name="Group 7"/>
            <p:cNvGrpSpPr/>
            <p:nvPr/>
          </p:nvGrpSpPr>
          <p:grpSpPr>
            <a:xfrm>
              <a:off x="0" y="9458966"/>
              <a:ext cx="17427559" cy="154205"/>
              <a:chOff x="0" y="0"/>
              <a:chExt cx="40188243" cy="355600"/>
            </a:xfrm>
          </p:grpSpPr>
          <p:sp>
            <p:nvSpPr>
              <p:cNvPr id="8" name="Freeform 8"/>
              <p:cNvSpPr/>
              <p:nvPr/>
            </p:nvSpPr>
            <p:spPr>
              <a:xfrm>
                <a:off x="92710" y="21590"/>
                <a:ext cx="40056163" cy="293370"/>
              </a:xfrm>
              <a:custGeom>
                <a:avLst/>
                <a:gdLst/>
                <a:ahLst/>
                <a:cxnLst/>
                <a:rect l="l" t="t" r="r" b="b"/>
                <a:pathLst>
                  <a:path w="40056163" h="293370">
                    <a:moveTo>
                      <a:pt x="39653574" y="33020"/>
                    </a:moveTo>
                    <a:cubicBezTo>
                      <a:pt x="39606582" y="36830"/>
                      <a:pt x="39545624" y="45720"/>
                      <a:pt x="39502442" y="36830"/>
                    </a:cubicBezTo>
                    <a:cubicBezTo>
                      <a:pt x="39320832" y="41910"/>
                      <a:pt x="39139224" y="0"/>
                      <a:pt x="38953803" y="17780"/>
                    </a:cubicBezTo>
                    <a:cubicBezTo>
                      <a:pt x="38963963" y="24130"/>
                      <a:pt x="38953803" y="34290"/>
                      <a:pt x="38943642" y="38100"/>
                    </a:cubicBezTo>
                    <a:lnTo>
                      <a:pt x="38941103" y="31750"/>
                    </a:lnTo>
                    <a:lnTo>
                      <a:pt x="38927132" y="44450"/>
                    </a:lnTo>
                    <a:cubicBezTo>
                      <a:pt x="38913163" y="45720"/>
                      <a:pt x="38919513" y="29210"/>
                      <a:pt x="38930942" y="26670"/>
                    </a:cubicBezTo>
                    <a:cubicBezTo>
                      <a:pt x="38857282" y="26670"/>
                      <a:pt x="38791242" y="33020"/>
                      <a:pt x="38718853" y="29210"/>
                    </a:cubicBezTo>
                    <a:cubicBezTo>
                      <a:pt x="38713774" y="49530"/>
                      <a:pt x="38682024" y="30480"/>
                      <a:pt x="38679482" y="50800"/>
                    </a:cubicBezTo>
                    <a:cubicBezTo>
                      <a:pt x="38675674" y="46990"/>
                      <a:pt x="38679482" y="45720"/>
                      <a:pt x="38680753" y="41910"/>
                    </a:cubicBezTo>
                    <a:cubicBezTo>
                      <a:pt x="38666782" y="44450"/>
                      <a:pt x="38656624" y="46990"/>
                      <a:pt x="38647732" y="48260"/>
                    </a:cubicBezTo>
                    <a:cubicBezTo>
                      <a:pt x="38397418" y="50800"/>
                      <a:pt x="38264896" y="45720"/>
                      <a:pt x="37882057" y="27940"/>
                    </a:cubicBezTo>
                    <a:cubicBezTo>
                      <a:pt x="35629196" y="11430"/>
                      <a:pt x="33464687" y="25400"/>
                      <a:pt x="31256000" y="19050"/>
                    </a:cubicBezTo>
                    <a:cubicBezTo>
                      <a:pt x="29017867" y="22860"/>
                      <a:pt x="26809180" y="40640"/>
                      <a:pt x="24512148" y="45720"/>
                    </a:cubicBezTo>
                    <a:cubicBezTo>
                      <a:pt x="24158759" y="77470"/>
                      <a:pt x="23672847" y="62230"/>
                      <a:pt x="23260559" y="90170"/>
                    </a:cubicBezTo>
                    <a:lnTo>
                      <a:pt x="23290008" y="80010"/>
                    </a:lnTo>
                    <a:cubicBezTo>
                      <a:pt x="22936619" y="93980"/>
                      <a:pt x="22848271" y="77470"/>
                      <a:pt x="22391809" y="66040"/>
                    </a:cubicBezTo>
                    <a:cubicBezTo>
                      <a:pt x="22391809" y="77470"/>
                      <a:pt x="22215114" y="68580"/>
                      <a:pt x="22288738" y="87630"/>
                    </a:cubicBezTo>
                    <a:cubicBezTo>
                      <a:pt x="22126768" y="102870"/>
                      <a:pt x="22008970" y="60960"/>
                      <a:pt x="21788102" y="69850"/>
                    </a:cubicBezTo>
                    <a:cubicBezTo>
                      <a:pt x="21773377" y="63500"/>
                      <a:pt x="21788102" y="81280"/>
                      <a:pt x="21743929" y="74930"/>
                    </a:cubicBezTo>
                    <a:cubicBezTo>
                      <a:pt x="21169670" y="97790"/>
                      <a:pt x="21861725" y="64770"/>
                      <a:pt x="21110773" y="46990"/>
                    </a:cubicBezTo>
                    <a:cubicBezTo>
                      <a:pt x="20080052" y="53340"/>
                      <a:pt x="19034608" y="72390"/>
                      <a:pt x="18048062" y="60960"/>
                    </a:cubicBezTo>
                    <a:cubicBezTo>
                      <a:pt x="18106961" y="59690"/>
                      <a:pt x="18136410" y="74930"/>
                      <a:pt x="18033337" y="74930"/>
                    </a:cubicBezTo>
                    <a:cubicBezTo>
                      <a:pt x="17930266" y="44450"/>
                      <a:pt x="17694672" y="82550"/>
                      <a:pt x="17517978" y="71120"/>
                    </a:cubicBezTo>
                    <a:cubicBezTo>
                      <a:pt x="17532701" y="64770"/>
                      <a:pt x="17621049" y="63500"/>
                      <a:pt x="17665223" y="59690"/>
                    </a:cubicBezTo>
                    <a:cubicBezTo>
                      <a:pt x="17223486" y="46990"/>
                      <a:pt x="16840647" y="66040"/>
                      <a:pt x="16428359" y="53340"/>
                    </a:cubicBezTo>
                    <a:cubicBezTo>
                      <a:pt x="16030796" y="66040"/>
                      <a:pt x="15544884" y="39370"/>
                      <a:pt x="15279843" y="54610"/>
                    </a:cubicBezTo>
                    <a:cubicBezTo>
                      <a:pt x="15338740" y="43180"/>
                      <a:pt x="15103147" y="45720"/>
                      <a:pt x="15014800" y="39370"/>
                    </a:cubicBezTo>
                    <a:cubicBezTo>
                      <a:pt x="14720308" y="74930"/>
                      <a:pt x="14219674" y="26670"/>
                      <a:pt x="13866284" y="50800"/>
                    </a:cubicBezTo>
                    <a:lnTo>
                      <a:pt x="13881009" y="44450"/>
                    </a:lnTo>
                    <a:cubicBezTo>
                      <a:pt x="12776666" y="46990"/>
                      <a:pt x="11583976" y="39370"/>
                      <a:pt x="10450184" y="55880"/>
                    </a:cubicBezTo>
                    <a:cubicBezTo>
                      <a:pt x="9802303" y="59690"/>
                      <a:pt x="9080799" y="27940"/>
                      <a:pt x="8374020" y="43180"/>
                    </a:cubicBezTo>
                    <a:cubicBezTo>
                      <a:pt x="8241498" y="48260"/>
                      <a:pt x="8344570" y="55880"/>
                      <a:pt x="8241498" y="58420"/>
                    </a:cubicBezTo>
                    <a:cubicBezTo>
                      <a:pt x="8064804" y="57150"/>
                      <a:pt x="8241498" y="46990"/>
                      <a:pt x="8167876" y="43180"/>
                    </a:cubicBezTo>
                    <a:cubicBezTo>
                      <a:pt x="7814486" y="57150"/>
                      <a:pt x="7358024" y="40640"/>
                      <a:pt x="6916287" y="40640"/>
                    </a:cubicBezTo>
                    <a:cubicBezTo>
                      <a:pt x="6857389" y="45720"/>
                      <a:pt x="6739592" y="48260"/>
                      <a:pt x="6783766" y="55880"/>
                    </a:cubicBezTo>
                    <a:cubicBezTo>
                      <a:pt x="6297855" y="31750"/>
                      <a:pt x="5635249" y="64770"/>
                      <a:pt x="5134614" y="45720"/>
                    </a:cubicBezTo>
                    <a:cubicBezTo>
                      <a:pt x="5311309" y="76200"/>
                      <a:pt x="4840123" y="62230"/>
                      <a:pt x="4663428" y="69850"/>
                    </a:cubicBezTo>
                    <a:cubicBezTo>
                      <a:pt x="4560356" y="68580"/>
                      <a:pt x="4560356" y="60960"/>
                      <a:pt x="4589805" y="54610"/>
                    </a:cubicBezTo>
                    <a:cubicBezTo>
                      <a:pt x="4221691" y="58420"/>
                      <a:pt x="4030271" y="59690"/>
                      <a:pt x="3573810" y="50800"/>
                    </a:cubicBezTo>
                    <a:cubicBezTo>
                      <a:pt x="3367666" y="54610"/>
                      <a:pt x="3308768" y="71120"/>
                      <a:pt x="3058450" y="66040"/>
                    </a:cubicBezTo>
                    <a:cubicBezTo>
                      <a:pt x="2911204" y="44450"/>
                      <a:pt x="2543090" y="64770"/>
                      <a:pt x="2307497" y="57150"/>
                    </a:cubicBezTo>
                    <a:cubicBezTo>
                      <a:pt x="2366395" y="74930"/>
                      <a:pt x="2057179" y="90170"/>
                      <a:pt x="1821586" y="82550"/>
                    </a:cubicBezTo>
                    <a:lnTo>
                      <a:pt x="1895209" y="57150"/>
                    </a:lnTo>
                    <a:cubicBezTo>
                      <a:pt x="1806861" y="58420"/>
                      <a:pt x="1718514" y="59690"/>
                      <a:pt x="1615442" y="60960"/>
                    </a:cubicBezTo>
                    <a:cubicBezTo>
                      <a:pt x="1550670" y="67310"/>
                      <a:pt x="1468120" y="48260"/>
                      <a:pt x="1399540" y="76200"/>
                    </a:cubicBezTo>
                    <a:lnTo>
                      <a:pt x="1393190" y="64770"/>
                    </a:lnTo>
                    <a:cubicBezTo>
                      <a:pt x="1313180" y="82550"/>
                      <a:pt x="1234440" y="63500"/>
                      <a:pt x="1156970" y="92710"/>
                    </a:cubicBezTo>
                    <a:cubicBezTo>
                      <a:pt x="1136650" y="85090"/>
                      <a:pt x="1102360" y="80010"/>
                      <a:pt x="1082040" y="80010"/>
                    </a:cubicBezTo>
                    <a:cubicBezTo>
                      <a:pt x="1054100" y="92710"/>
                      <a:pt x="1043940" y="91440"/>
                      <a:pt x="1024890" y="111760"/>
                    </a:cubicBezTo>
                    <a:cubicBezTo>
                      <a:pt x="1014730" y="113030"/>
                      <a:pt x="1008380" y="101600"/>
                      <a:pt x="1003300" y="95250"/>
                    </a:cubicBezTo>
                    <a:cubicBezTo>
                      <a:pt x="967740" y="91440"/>
                      <a:pt x="934720" y="69850"/>
                      <a:pt x="905510" y="93980"/>
                    </a:cubicBezTo>
                    <a:lnTo>
                      <a:pt x="904240" y="81280"/>
                    </a:lnTo>
                    <a:cubicBezTo>
                      <a:pt x="876300" y="93980"/>
                      <a:pt x="835660" y="110490"/>
                      <a:pt x="803910" y="95250"/>
                    </a:cubicBezTo>
                    <a:cubicBezTo>
                      <a:pt x="795020" y="106680"/>
                      <a:pt x="763270" y="111760"/>
                      <a:pt x="777240" y="125730"/>
                    </a:cubicBezTo>
                    <a:cubicBezTo>
                      <a:pt x="764540" y="128270"/>
                      <a:pt x="769620" y="104140"/>
                      <a:pt x="756920" y="118110"/>
                    </a:cubicBezTo>
                    <a:lnTo>
                      <a:pt x="768350" y="99060"/>
                    </a:lnTo>
                    <a:cubicBezTo>
                      <a:pt x="697230" y="93980"/>
                      <a:pt x="637540" y="104140"/>
                      <a:pt x="568960" y="114300"/>
                    </a:cubicBezTo>
                    <a:cubicBezTo>
                      <a:pt x="551180" y="92710"/>
                      <a:pt x="505460" y="118110"/>
                      <a:pt x="466090" y="105410"/>
                    </a:cubicBezTo>
                    <a:cubicBezTo>
                      <a:pt x="443230" y="118110"/>
                      <a:pt x="403860" y="100330"/>
                      <a:pt x="386080" y="128270"/>
                    </a:cubicBezTo>
                    <a:lnTo>
                      <a:pt x="384810" y="115570"/>
                    </a:lnTo>
                    <a:cubicBezTo>
                      <a:pt x="354330" y="114300"/>
                      <a:pt x="313690" y="114300"/>
                      <a:pt x="273050" y="107950"/>
                    </a:cubicBezTo>
                    <a:cubicBezTo>
                      <a:pt x="250190" y="104140"/>
                      <a:pt x="250190" y="123190"/>
                      <a:pt x="231140" y="129540"/>
                    </a:cubicBezTo>
                    <a:lnTo>
                      <a:pt x="229870" y="116840"/>
                    </a:lnTo>
                    <a:cubicBezTo>
                      <a:pt x="209550" y="124460"/>
                      <a:pt x="204470" y="144780"/>
                      <a:pt x="196850" y="157480"/>
                    </a:cubicBezTo>
                    <a:cubicBezTo>
                      <a:pt x="181610" y="148590"/>
                      <a:pt x="179070" y="157480"/>
                      <a:pt x="163830" y="148590"/>
                    </a:cubicBezTo>
                    <a:cubicBezTo>
                      <a:pt x="179070" y="140970"/>
                      <a:pt x="191770" y="127000"/>
                      <a:pt x="201930" y="110490"/>
                    </a:cubicBezTo>
                    <a:cubicBezTo>
                      <a:pt x="177800" y="105410"/>
                      <a:pt x="152400" y="137160"/>
                      <a:pt x="137160" y="118110"/>
                    </a:cubicBezTo>
                    <a:cubicBezTo>
                      <a:pt x="116840" y="113030"/>
                      <a:pt x="101600" y="118110"/>
                      <a:pt x="99060" y="133350"/>
                    </a:cubicBezTo>
                    <a:lnTo>
                      <a:pt x="99060" y="135890"/>
                    </a:lnTo>
                    <a:lnTo>
                      <a:pt x="99060" y="133350"/>
                    </a:lnTo>
                    <a:cubicBezTo>
                      <a:pt x="97790" y="128270"/>
                      <a:pt x="86360" y="124460"/>
                      <a:pt x="96520" y="118110"/>
                    </a:cubicBezTo>
                    <a:cubicBezTo>
                      <a:pt x="81280" y="118110"/>
                      <a:pt x="71120" y="119380"/>
                      <a:pt x="62230" y="127000"/>
                    </a:cubicBezTo>
                    <a:cubicBezTo>
                      <a:pt x="64770" y="127000"/>
                      <a:pt x="69850" y="129540"/>
                      <a:pt x="72390" y="128270"/>
                    </a:cubicBezTo>
                    <a:cubicBezTo>
                      <a:pt x="64770" y="140970"/>
                      <a:pt x="49530" y="140970"/>
                      <a:pt x="53340" y="160020"/>
                    </a:cubicBezTo>
                    <a:cubicBezTo>
                      <a:pt x="60960" y="154940"/>
                      <a:pt x="62230" y="152400"/>
                      <a:pt x="71120" y="153670"/>
                    </a:cubicBezTo>
                    <a:cubicBezTo>
                      <a:pt x="67310" y="167640"/>
                      <a:pt x="40640" y="171450"/>
                      <a:pt x="34290" y="158750"/>
                    </a:cubicBezTo>
                    <a:cubicBezTo>
                      <a:pt x="26670" y="144780"/>
                      <a:pt x="52070" y="135890"/>
                      <a:pt x="39370" y="128270"/>
                    </a:cubicBezTo>
                    <a:lnTo>
                      <a:pt x="0" y="158750"/>
                    </a:lnTo>
                    <a:cubicBezTo>
                      <a:pt x="8890" y="154940"/>
                      <a:pt x="19050" y="162560"/>
                      <a:pt x="15240" y="173990"/>
                    </a:cubicBezTo>
                    <a:lnTo>
                      <a:pt x="31750" y="165100"/>
                    </a:lnTo>
                    <a:lnTo>
                      <a:pt x="30480" y="179070"/>
                    </a:lnTo>
                    <a:cubicBezTo>
                      <a:pt x="58420" y="173990"/>
                      <a:pt x="78740" y="187960"/>
                      <a:pt x="107950" y="176530"/>
                    </a:cubicBezTo>
                    <a:lnTo>
                      <a:pt x="96520" y="162560"/>
                    </a:lnTo>
                    <a:cubicBezTo>
                      <a:pt x="113030" y="161290"/>
                      <a:pt x="130810" y="142240"/>
                      <a:pt x="147320" y="158750"/>
                    </a:cubicBezTo>
                    <a:cubicBezTo>
                      <a:pt x="139700" y="163830"/>
                      <a:pt x="144780" y="171450"/>
                      <a:pt x="144780" y="179070"/>
                    </a:cubicBezTo>
                    <a:cubicBezTo>
                      <a:pt x="148590" y="176530"/>
                      <a:pt x="153670" y="171450"/>
                      <a:pt x="157480" y="172720"/>
                    </a:cubicBezTo>
                    <a:lnTo>
                      <a:pt x="149860" y="196850"/>
                    </a:lnTo>
                    <a:cubicBezTo>
                      <a:pt x="157480" y="165100"/>
                      <a:pt x="196850" y="185420"/>
                      <a:pt x="204470" y="180340"/>
                    </a:cubicBezTo>
                    <a:lnTo>
                      <a:pt x="201930" y="185420"/>
                    </a:lnTo>
                    <a:cubicBezTo>
                      <a:pt x="227330" y="195580"/>
                      <a:pt x="196850" y="171450"/>
                      <a:pt x="214630" y="171450"/>
                    </a:cubicBezTo>
                    <a:cubicBezTo>
                      <a:pt x="229870" y="175260"/>
                      <a:pt x="219710" y="198120"/>
                      <a:pt x="233680" y="208280"/>
                    </a:cubicBezTo>
                    <a:cubicBezTo>
                      <a:pt x="259080" y="207010"/>
                      <a:pt x="303530" y="189230"/>
                      <a:pt x="332740" y="208280"/>
                    </a:cubicBezTo>
                    <a:cubicBezTo>
                      <a:pt x="355600" y="204470"/>
                      <a:pt x="381000" y="195580"/>
                      <a:pt x="402590" y="184150"/>
                    </a:cubicBezTo>
                    <a:cubicBezTo>
                      <a:pt x="422910" y="184150"/>
                      <a:pt x="401320" y="209550"/>
                      <a:pt x="422910" y="198120"/>
                    </a:cubicBezTo>
                    <a:cubicBezTo>
                      <a:pt x="420370" y="207010"/>
                      <a:pt x="424180" y="215900"/>
                      <a:pt x="425450" y="223520"/>
                    </a:cubicBezTo>
                    <a:cubicBezTo>
                      <a:pt x="427990" y="214630"/>
                      <a:pt x="463550" y="224790"/>
                      <a:pt x="447040" y="203200"/>
                    </a:cubicBezTo>
                    <a:cubicBezTo>
                      <a:pt x="477520" y="208280"/>
                      <a:pt x="510540" y="209550"/>
                      <a:pt x="542290" y="205740"/>
                    </a:cubicBezTo>
                    <a:cubicBezTo>
                      <a:pt x="532130" y="207010"/>
                      <a:pt x="529590" y="222250"/>
                      <a:pt x="538480" y="229870"/>
                    </a:cubicBezTo>
                    <a:cubicBezTo>
                      <a:pt x="553720" y="214630"/>
                      <a:pt x="579120" y="205740"/>
                      <a:pt x="605790" y="210820"/>
                    </a:cubicBezTo>
                    <a:cubicBezTo>
                      <a:pt x="605790" y="194310"/>
                      <a:pt x="596900" y="195580"/>
                      <a:pt x="599440" y="179070"/>
                    </a:cubicBezTo>
                    <a:cubicBezTo>
                      <a:pt x="603250" y="176530"/>
                      <a:pt x="609600" y="168910"/>
                      <a:pt x="615950" y="170180"/>
                    </a:cubicBezTo>
                    <a:cubicBezTo>
                      <a:pt x="619760" y="186690"/>
                      <a:pt x="618490" y="212090"/>
                      <a:pt x="642620" y="212090"/>
                    </a:cubicBezTo>
                    <a:cubicBezTo>
                      <a:pt x="636270" y="237490"/>
                      <a:pt x="601980" y="208280"/>
                      <a:pt x="613410" y="234950"/>
                    </a:cubicBezTo>
                    <a:cubicBezTo>
                      <a:pt x="603250" y="255270"/>
                      <a:pt x="560070" y="256540"/>
                      <a:pt x="549910" y="243840"/>
                    </a:cubicBezTo>
                    <a:cubicBezTo>
                      <a:pt x="528320" y="265430"/>
                      <a:pt x="566420" y="246380"/>
                      <a:pt x="562610" y="267970"/>
                    </a:cubicBezTo>
                    <a:cubicBezTo>
                      <a:pt x="581660" y="266700"/>
                      <a:pt x="590550" y="255270"/>
                      <a:pt x="619760" y="251460"/>
                    </a:cubicBezTo>
                    <a:cubicBezTo>
                      <a:pt x="619760" y="240030"/>
                      <a:pt x="609600" y="238760"/>
                      <a:pt x="623570" y="229870"/>
                    </a:cubicBezTo>
                    <a:cubicBezTo>
                      <a:pt x="650240" y="207010"/>
                      <a:pt x="656590" y="246380"/>
                      <a:pt x="662940" y="247650"/>
                    </a:cubicBezTo>
                    <a:cubicBezTo>
                      <a:pt x="659130" y="250190"/>
                      <a:pt x="654050" y="251460"/>
                      <a:pt x="650240" y="254000"/>
                    </a:cubicBezTo>
                    <a:cubicBezTo>
                      <a:pt x="668020" y="261620"/>
                      <a:pt x="674370" y="246380"/>
                      <a:pt x="692150" y="247650"/>
                    </a:cubicBezTo>
                    <a:cubicBezTo>
                      <a:pt x="697230" y="276860"/>
                      <a:pt x="662940" y="251460"/>
                      <a:pt x="655320" y="269240"/>
                    </a:cubicBezTo>
                    <a:lnTo>
                      <a:pt x="669290" y="290830"/>
                    </a:lnTo>
                    <a:cubicBezTo>
                      <a:pt x="697230" y="293370"/>
                      <a:pt x="676910" y="266700"/>
                      <a:pt x="706120" y="274320"/>
                    </a:cubicBezTo>
                    <a:lnTo>
                      <a:pt x="702310" y="284480"/>
                    </a:lnTo>
                    <a:lnTo>
                      <a:pt x="720090" y="278130"/>
                    </a:lnTo>
                    <a:cubicBezTo>
                      <a:pt x="720090" y="266700"/>
                      <a:pt x="716280" y="250190"/>
                      <a:pt x="701040" y="252730"/>
                    </a:cubicBezTo>
                    <a:cubicBezTo>
                      <a:pt x="711200" y="224790"/>
                      <a:pt x="715010" y="248920"/>
                      <a:pt x="740410" y="242570"/>
                    </a:cubicBezTo>
                    <a:cubicBezTo>
                      <a:pt x="748030" y="226060"/>
                      <a:pt x="730250" y="243840"/>
                      <a:pt x="728980" y="228600"/>
                    </a:cubicBezTo>
                    <a:cubicBezTo>
                      <a:pt x="726440" y="213360"/>
                      <a:pt x="744220" y="213360"/>
                      <a:pt x="755650" y="210820"/>
                    </a:cubicBezTo>
                    <a:cubicBezTo>
                      <a:pt x="775970" y="210820"/>
                      <a:pt x="765810" y="228600"/>
                      <a:pt x="774700" y="238760"/>
                    </a:cubicBezTo>
                    <a:cubicBezTo>
                      <a:pt x="770890" y="241300"/>
                      <a:pt x="754380" y="243840"/>
                      <a:pt x="756920" y="234950"/>
                    </a:cubicBezTo>
                    <a:cubicBezTo>
                      <a:pt x="731520" y="251460"/>
                      <a:pt x="768350" y="267970"/>
                      <a:pt x="750570" y="280670"/>
                    </a:cubicBezTo>
                    <a:cubicBezTo>
                      <a:pt x="769620" y="289560"/>
                      <a:pt x="769620" y="271780"/>
                      <a:pt x="778510" y="265430"/>
                    </a:cubicBezTo>
                    <a:cubicBezTo>
                      <a:pt x="773430" y="262890"/>
                      <a:pt x="782320" y="248920"/>
                      <a:pt x="777240" y="243840"/>
                    </a:cubicBezTo>
                    <a:cubicBezTo>
                      <a:pt x="810260" y="199390"/>
                      <a:pt x="798830" y="275590"/>
                      <a:pt x="830580" y="267970"/>
                    </a:cubicBezTo>
                    <a:cubicBezTo>
                      <a:pt x="824230" y="240030"/>
                      <a:pt x="873760" y="228600"/>
                      <a:pt x="849630" y="198120"/>
                    </a:cubicBezTo>
                    <a:cubicBezTo>
                      <a:pt x="857250" y="193040"/>
                      <a:pt x="867410" y="186690"/>
                      <a:pt x="875030" y="189230"/>
                    </a:cubicBezTo>
                    <a:cubicBezTo>
                      <a:pt x="866140" y="208280"/>
                      <a:pt x="889000" y="204470"/>
                      <a:pt x="873760" y="222250"/>
                    </a:cubicBezTo>
                    <a:lnTo>
                      <a:pt x="885190" y="222250"/>
                    </a:lnTo>
                    <a:lnTo>
                      <a:pt x="867410" y="245110"/>
                    </a:lnTo>
                    <a:cubicBezTo>
                      <a:pt x="880110" y="257810"/>
                      <a:pt x="901700" y="271780"/>
                      <a:pt x="909320" y="280670"/>
                    </a:cubicBezTo>
                    <a:cubicBezTo>
                      <a:pt x="925830" y="271780"/>
                      <a:pt x="904240" y="262890"/>
                      <a:pt x="923290" y="257810"/>
                    </a:cubicBezTo>
                    <a:cubicBezTo>
                      <a:pt x="916940" y="267970"/>
                      <a:pt x="928370" y="275590"/>
                      <a:pt x="937260" y="275590"/>
                    </a:cubicBezTo>
                    <a:cubicBezTo>
                      <a:pt x="919480" y="267970"/>
                      <a:pt x="937260" y="248920"/>
                      <a:pt x="947420" y="243840"/>
                    </a:cubicBezTo>
                    <a:cubicBezTo>
                      <a:pt x="965200" y="243840"/>
                      <a:pt x="979170" y="261620"/>
                      <a:pt x="976630" y="265430"/>
                    </a:cubicBezTo>
                    <a:lnTo>
                      <a:pt x="962660" y="279400"/>
                    </a:lnTo>
                    <a:cubicBezTo>
                      <a:pt x="971550" y="271780"/>
                      <a:pt x="966470" y="289560"/>
                      <a:pt x="977900" y="283210"/>
                    </a:cubicBezTo>
                    <a:cubicBezTo>
                      <a:pt x="981710" y="273050"/>
                      <a:pt x="989330" y="256540"/>
                      <a:pt x="994410" y="242570"/>
                    </a:cubicBezTo>
                    <a:cubicBezTo>
                      <a:pt x="1005840" y="237490"/>
                      <a:pt x="1013460" y="251460"/>
                      <a:pt x="1017270" y="248920"/>
                    </a:cubicBezTo>
                    <a:lnTo>
                      <a:pt x="999490" y="260350"/>
                    </a:lnTo>
                    <a:cubicBezTo>
                      <a:pt x="1022350" y="256540"/>
                      <a:pt x="1004570" y="289560"/>
                      <a:pt x="1027430" y="281940"/>
                    </a:cubicBezTo>
                    <a:lnTo>
                      <a:pt x="1033780" y="266700"/>
                    </a:lnTo>
                    <a:cubicBezTo>
                      <a:pt x="1038860" y="269240"/>
                      <a:pt x="1040130" y="275590"/>
                      <a:pt x="1036320" y="281940"/>
                    </a:cubicBezTo>
                    <a:cubicBezTo>
                      <a:pt x="1040130" y="271780"/>
                      <a:pt x="1052830" y="273050"/>
                      <a:pt x="1059180" y="269240"/>
                    </a:cubicBezTo>
                    <a:lnTo>
                      <a:pt x="1060450" y="279400"/>
                    </a:lnTo>
                    <a:cubicBezTo>
                      <a:pt x="1070610" y="273050"/>
                      <a:pt x="1083310" y="251460"/>
                      <a:pt x="1094740" y="270510"/>
                    </a:cubicBezTo>
                    <a:cubicBezTo>
                      <a:pt x="1085850" y="246380"/>
                      <a:pt x="1083310" y="270510"/>
                      <a:pt x="1065530" y="259080"/>
                    </a:cubicBezTo>
                    <a:cubicBezTo>
                      <a:pt x="1055370" y="241300"/>
                      <a:pt x="1082040" y="242570"/>
                      <a:pt x="1085850" y="240030"/>
                    </a:cubicBezTo>
                    <a:cubicBezTo>
                      <a:pt x="1084580" y="265430"/>
                      <a:pt x="1111250" y="242570"/>
                      <a:pt x="1122680" y="242570"/>
                    </a:cubicBezTo>
                    <a:cubicBezTo>
                      <a:pt x="1129030" y="251460"/>
                      <a:pt x="1135380" y="255270"/>
                      <a:pt x="1140460" y="261620"/>
                    </a:cubicBezTo>
                    <a:lnTo>
                      <a:pt x="1145540" y="245110"/>
                    </a:lnTo>
                    <a:cubicBezTo>
                      <a:pt x="1150620" y="278130"/>
                      <a:pt x="1169670" y="237490"/>
                      <a:pt x="1182370" y="247650"/>
                    </a:cubicBezTo>
                    <a:cubicBezTo>
                      <a:pt x="1176020" y="257810"/>
                      <a:pt x="1176020" y="270510"/>
                      <a:pt x="1186180" y="275590"/>
                    </a:cubicBezTo>
                    <a:cubicBezTo>
                      <a:pt x="1173480" y="251460"/>
                      <a:pt x="1206500" y="245110"/>
                      <a:pt x="1202690" y="228600"/>
                    </a:cubicBezTo>
                    <a:cubicBezTo>
                      <a:pt x="1226820" y="237490"/>
                      <a:pt x="1197610" y="259080"/>
                      <a:pt x="1203960" y="276860"/>
                    </a:cubicBezTo>
                    <a:cubicBezTo>
                      <a:pt x="1215390" y="257810"/>
                      <a:pt x="1230630" y="289560"/>
                      <a:pt x="1238250" y="265430"/>
                    </a:cubicBezTo>
                    <a:cubicBezTo>
                      <a:pt x="1220470" y="257810"/>
                      <a:pt x="1240790" y="250190"/>
                      <a:pt x="1244600" y="238760"/>
                    </a:cubicBezTo>
                    <a:cubicBezTo>
                      <a:pt x="1266190" y="240030"/>
                      <a:pt x="1240790" y="248920"/>
                      <a:pt x="1256030" y="257810"/>
                    </a:cubicBezTo>
                    <a:cubicBezTo>
                      <a:pt x="1264920" y="254000"/>
                      <a:pt x="1277620" y="236220"/>
                      <a:pt x="1262380" y="228600"/>
                    </a:cubicBezTo>
                    <a:cubicBezTo>
                      <a:pt x="1275080" y="233680"/>
                      <a:pt x="1289050" y="210820"/>
                      <a:pt x="1304290" y="226060"/>
                    </a:cubicBezTo>
                    <a:cubicBezTo>
                      <a:pt x="1310640" y="241300"/>
                      <a:pt x="1277620" y="232410"/>
                      <a:pt x="1285240" y="243840"/>
                    </a:cubicBezTo>
                    <a:cubicBezTo>
                      <a:pt x="1315720" y="245110"/>
                      <a:pt x="1300480" y="207010"/>
                      <a:pt x="1328420" y="201930"/>
                    </a:cubicBezTo>
                    <a:cubicBezTo>
                      <a:pt x="1315720" y="194310"/>
                      <a:pt x="1328420" y="166370"/>
                      <a:pt x="1341120" y="157480"/>
                    </a:cubicBezTo>
                    <a:cubicBezTo>
                      <a:pt x="1372870" y="163830"/>
                      <a:pt x="1327150" y="166370"/>
                      <a:pt x="1339850" y="185420"/>
                    </a:cubicBezTo>
                    <a:lnTo>
                      <a:pt x="1352550" y="182880"/>
                    </a:lnTo>
                    <a:cubicBezTo>
                      <a:pt x="1370330" y="209550"/>
                      <a:pt x="1315720" y="226060"/>
                      <a:pt x="1332230" y="247650"/>
                    </a:cubicBezTo>
                    <a:lnTo>
                      <a:pt x="1346200" y="238760"/>
                    </a:lnTo>
                    <a:cubicBezTo>
                      <a:pt x="1343660" y="246380"/>
                      <a:pt x="1338580" y="260350"/>
                      <a:pt x="1344930" y="266700"/>
                    </a:cubicBezTo>
                    <a:cubicBezTo>
                      <a:pt x="1348740" y="247650"/>
                      <a:pt x="1376680" y="261620"/>
                      <a:pt x="1379220" y="257810"/>
                    </a:cubicBezTo>
                    <a:cubicBezTo>
                      <a:pt x="1381760" y="242570"/>
                      <a:pt x="1367790" y="262890"/>
                      <a:pt x="1370330" y="250190"/>
                    </a:cubicBezTo>
                    <a:cubicBezTo>
                      <a:pt x="1384300" y="246380"/>
                      <a:pt x="1390650" y="219710"/>
                      <a:pt x="1413510" y="229870"/>
                    </a:cubicBezTo>
                    <a:cubicBezTo>
                      <a:pt x="1400810" y="241300"/>
                      <a:pt x="1418590" y="251460"/>
                      <a:pt x="1413510" y="260350"/>
                    </a:cubicBezTo>
                    <a:cubicBezTo>
                      <a:pt x="1424940" y="266700"/>
                      <a:pt x="1417320" y="241300"/>
                      <a:pt x="1432560" y="250190"/>
                    </a:cubicBezTo>
                    <a:lnTo>
                      <a:pt x="1431290" y="259080"/>
                    </a:lnTo>
                    <a:cubicBezTo>
                      <a:pt x="1487170" y="261620"/>
                      <a:pt x="1557020" y="260350"/>
                      <a:pt x="1606550" y="224790"/>
                    </a:cubicBezTo>
                    <a:cubicBezTo>
                      <a:pt x="1607820" y="223520"/>
                      <a:pt x="1609090" y="222250"/>
                      <a:pt x="1610360" y="222250"/>
                    </a:cubicBezTo>
                    <a:cubicBezTo>
                      <a:pt x="1659614" y="237490"/>
                      <a:pt x="1880482" y="238760"/>
                      <a:pt x="2219147" y="250190"/>
                    </a:cubicBezTo>
                    <a:cubicBezTo>
                      <a:pt x="2071901" y="245110"/>
                      <a:pt x="2219147" y="233680"/>
                      <a:pt x="2292770" y="232410"/>
                    </a:cubicBezTo>
                    <a:lnTo>
                      <a:pt x="2454740" y="250190"/>
                    </a:lnTo>
                    <a:cubicBezTo>
                      <a:pt x="2646160" y="260350"/>
                      <a:pt x="2911202" y="243840"/>
                      <a:pt x="3087897" y="233680"/>
                    </a:cubicBezTo>
                    <a:cubicBezTo>
                      <a:pt x="3117346" y="237490"/>
                      <a:pt x="3132070" y="242570"/>
                      <a:pt x="3132070" y="246380"/>
                    </a:cubicBezTo>
                    <a:cubicBezTo>
                      <a:pt x="3308765" y="257810"/>
                      <a:pt x="3308765" y="236220"/>
                      <a:pt x="3382388" y="232410"/>
                    </a:cubicBezTo>
                    <a:lnTo>
                      <a:pt x="3500185" y="245110"/>
                    </a:lnTo>
                    <a:lnTo>
                      <a:pt x="3529634" y="232410"/>
                    </a:lnTo>
                    <a:cubicBezTo>
                      <a:pt x="3706329" y="224790"/>
                      <a:pt x="3941922" y="228600"/>
                      <a:pt x="3912473" y="248920"/>
                    </a:cubicBezTo>
                    <a:cubicBezTo>
                      <a:pt x="3986096" y="245110"/>
                      <a:pt x="4044994" y="241300"/>
                      <a:pt x="3956646" y="234950"/>
                    </a:cubicBezTo>
                    <a:cubicBezTo>
                      <a:pt x="4133341" y="246380"/>
                      <a:pt x="4604528" y="246380"/>
                      <a:pt x="4913743" y="240030"/>
                    </a:cubicBezTo>
                    <a:cubicBezTo>
                      <a:pt x="4766498" y="234950"/>
                      <a:pt x="4781222" y="228600"/>
                      <a:pt x="4766498" y="215900"/>
                    </a:cubicBezTo>
                    <a:cubicBezTo>
                      <a:pt x="4928468" y="194310"/>
                      <a:pt x="4943193" y="219710"/>
                      <a:pt x="5075714" y="207010"/>
                    </a:cubicBezTo>
                    <a:cubicBezTo>
                      <a:pt x="5075714" y="214630"/>
                      <a:pt x="5222959" y="223520"/>
                      <a:pt x="5075714" y="228600"/>
                    </a:cubicBezTo>
                    <a:cubicBezTo>
                      <a:pt x="5488002" y="256540"/>
                      <a:pt x="6076984" y="233680"/>
                      <a:pt x="6607069" y="240030"/>
                    </a:cubicBezTo>
                    <a:cubicBezTo>
                      <a:pt x="6710141" y="236220"/>
                      <a:pt x="6680692" y="233680"/>
                      <a:pt x="6724865" y="227330"/>
                    </a:cubicBezTo>
                    <a:cubicBezTo>
                      <a:pt x="7063531" y="248920"/>
                      <a:pt x="7461094" y="226060"/>
                      <a:pt x="7814483" y="236220"/>
                    </a:cubicBezTo>
                    <a:cubicBezTo>
                      <a:pt x="7740861" y="227330"/>
                      <a:pt x="7843933" y="201930"/>
                      <a:pt x="8050077" y="200660"/>
                    </a:cubicBezTo>
                    <a:cubicBezTo>
                      <a:pt x="8270945" y="182880"/>
                      <a:pt x="8138424" y="226060"/>
                      <a:pt x="8329843" y="236220"/>
                    </a:cubicBezTo>
                    <a:cubicBezTo>
                      <a:pt x="8432915" y="227330"/>
                      <a:pt x="8609611" y="226060"/>
                      <a:pt x="8683233" y="227330"/>
                    </a:cubicBezTo>
                    <a:lnTo>
                      <a:pt x="8683233" y="229870"/>
                    </a:lnTo>
                    <a:cubicBezTo>
                      <a:pt x="8801030" y="219710"/>
                      <a:pt x="8992449" y="214630"/>
                      <a:pt x="9139695" y="223520"/>
                    </a:cubicBezTo>
                    <a:lnTo>
                      <a:pt x="9110246" y="224790"/>
                    </a:lnTo>
                    <a:cubicBezTo>
                      <a:pt x="9228042" y="226060"/>
                      <a:pt x="9360563" y="237490"/>
                      <a:pt x="9478360" y="236220"/>
                    </a:cubicBezTo>
                    <a:cubicBezTo>
                      <a:pt x="9537258" y="219710"/>
                      <a:pt x="9831749" y="229870"/>
                      <a:pt x="9905373" y="214630"/>
                    </a:cubicBezTo>
                    <a:cubicBezTo>
                      <a:pt x="9920097" y="215900"/>
                      <a:pt x="9905373" y="217170"/>
                      <a:pt x="9934821" y="220980"/>
                    </a:cubicBezTo>
                    <a:lnTo>
                      <a:pt x="9949546" y="207010"/>
                    </a:lnTo>
                    <a:lnTo>
                      <a:pt x="10185139" y="214630"/>
                    </a:lnTo>
                    <a:cubicBezTo>
                      <a:pt x="10126241" y="219710"/>
                      <a:pt x="10126241" y="226060"/>
                      <a:pt x="10052618" y="229870"/>
                    </a:cubicBezTo>
                    <a:cubicBezTo>
                      <a:pt x="10317661" y="240030"/>
                      <a:pt x="10140965" y="217170"/>
                      <a:pt x="10273487" y="209550"/>
                    </a:cubicBezTo>
                    <a:cubicBezTo>
                      <a:pt x="10450181" y="199390"/>
                      <a:pt x="10450181" y="213360"/>
                      <a:pt x="10523805" y="219710"/>
                    </a:cubicBezTo>
                    <a:cubicBezTo>
                      <a:pt x="10450181" y="227330"/>
                      <a:pt x="10391283" y="215900"/>
                      <a:pt x="10347109" y="218440"/>
                    </a:cubicBezTo>
                    <a:cubicBezTo>
                      <a:pt x="10244037" y="229870"/>
                      <a:pt x="10450181" y="223520"/>
                      <a:pt x="10464906" y="231140"/>
                    </a:cubicBezTo>
                    <a:cubicBezTo>
                      <a:pt x="10509080" y="231140"/>
                      <a:pt x="10523805" y="214630"/>
                      <a:pt x="10656325" y="217170"/>
                    </a:cubicBezTo>
                    <a:cubicBezTo>
                      <a:pt x="10774122" y="218440"/>
                      <a:pt x="11039165" y="214630"/>
                      <a:pt x="11009715" y="229870"/>
                    </a:cubicBezTo>
                    <a:cubicBezTo>
                      <a:pt x="11112787" y="222250"/>
                      <a:pt x="11215859" y="223520"/>
                      <a:pt x="11289482" y="215900"/>
                    </a:cubicBezTo>
                    <a:cubicBezTo>
                      <a:pt x="11201135" y="213360"/>
                      <a:pt x="11024440" y="209550"/>
                      <a:pt x="11009715" y="199390"/>
                    </a:cubicBezTo>
                    <a:cubicBezTo>
                      <a:pt x="11098063" y="196850"/>
                      <a:pt x="11260033" y="193040"/>
                      <a:pt x="11289482" y="199390"/>
                    </a:cubicBezTo>
                    <a:lnTo>
                      <a:pt x="11215859" y="203200"/>
                    </a:lnTo>
                    <a:cubicBezTo>
                      <a:pt x="11289482" y="199390"/>
                      <a:pt x="11525075" y="204470"/>
                      <a:pt x="11407279" y="189230"/>
                    </a:cubicBezTo>
                    <a:lnTo>
                      <a:pt x="11583973" y="209550"/>
                    </a:lnTo>
                    <a:cubicBezTo>
                      <a:pt x="11642872" y="198120"/>
                      <a:pt x="11819567" y="198120"/>
                      <a:pt x="11966812" y="195580"/>
                    </a:cubicBezTo>
                    <a:cubicBezTo>
                      <a:pt x="11966812" y="210820"/>
                      <a:pt x="11863740" y="228600"/>
                      <a:pt x="12128783" y="232410"/>
                    </a:cubicBezTo>
                    <a:lnTo>
                      <a:pt x="12364375" y="215900"/>
                    </a:lnTo>
                    <a:cubicBezTo>
                      <a:pt x="12482172" y="214630"/>
                      <a:pt x="12511621" y="218440"/>
                      <a:pt x="12496897" y="227330"/>
                    </a:cubicBezTo>
                    <a:cubicBezTo>
                      <a:pt x="12909185" y="236220"/>
                      <a:pt x="12923909" y="184150"/>
                      <a:pt x="13247849" y="198120"/>
                    </a:cubicBezTo>
                    <a:cubicBezTo>
                      <a:pt x="13115329" y="217170"/>
                      <a:pt x="13218402" y="218440"/>
                      <a:pt x="13365647" y="223520"/>
                    </a:cubicBezTo>
                    <a:cubicBezTo>
                      <a:pt x="13365647" y="220980"/>
                      <a:pt x="13380371" y="214630"/>
                      <a:pt x="13439269" y="213360"/>
                    </a:cubicBezTo>
                    <a:cubicBezTo>
                      <a:pt x="13395096" y="204470"/>
                      <a:pt x="13350922" y="226060"/>
                      <a:pt x="13233125" y="213360"/>
                    </a:cubicBezTo>
                    <a:cubicBezTo>
                      <a:pt x="13203677" y="201930"/>
                      <a:pt x="13365647" y="205740"/>
                      <a:pt x="13439269" y="201930"/>
                    </a:cubicBezTo>
                    <a:cubicBezTo>
                      <a:pt x="13733761" y="242570"/>
                      <a:pt x="14411092" y="212090"/>
                      <a:pt x="14882277" y="231140"/>
                    </a:cubicBezTo>
                    <a:cubicBezTo>
                      <a:pt x="14852827" y="208280"/>
                      <a:pt x="15088421" y="224790"/>
                      <a:pt x="15191494" y="215900"/>
                    </a:cubicBezTo>
                    <a:cubicBezTo>
                      <a:pt x="15162044" y="240030"/>
                      <a:pt x="15456535" y="212090"/>
                      <a:pt x="15589057" y="226060"/>
                    </a:cubicBezTo>
                    <a:lnTo>
                      <a:pt x="15530158" y="207010"/>
                    </a:lnTo>
                    <a:cubicBezTo>
                      <a:pt x="15824650" y="220980"/>
                      <a:pt x="16001345" y="171450"/>
                      <a:pt x="16178039" y="199390"/>
                    </a:cubicBezTo>
                    <a:cubicBezTo>
                      <a:pt x="16340009" y="207010"/>
                      <a:pt x="16119141" y="215900"/>
                      <a:pt x="16060244" y="219710"/>
                    </a:cubicBezTo>
                    <a:cubicBezTo>
                      <a:pt x="16281111" y="245110"/>
                      <a:pt x="16663951" y="199390"/>
                      <a:pt x="16840646" y="227330"/>
                    </a:cubicBezTo>
                    <a:cubicBezTo>
                      <a:pt x="16855370" y="218440"/>
                      <a:pt x="16796472" y="203200"/>
                      <a:pt x="16987891" y="194310"/>
                    </a:cubicBezTo>
                    <a:cubicBezTo>
                      <a:pt x="17149861" y="204470"/>
                      <a:pt x="17459078" y="217170"/>
                      <a:pt x="17429628" y="220980"/>
                    </a:cubicBezTo>
                    <a:cubicBezTo>
                      <a:pt x="17562149" y="215900"/>
                      <a:pt x="17591598" y="209550"/>
                      <a:pt x="17738843" y="217170"/>
                    </a:cubicBezTo>
                    <a:cubicBezTo>
                      <a:pt x="17724119" y="223520"/>
                      <a:pt x="17665222" y="223520"/>
                      <a:pt x="17621048" y="227330"/>
                    </a:cubicBezTo>
                    <a:cubicBezTo>
                      <a:pt x="17841916" y="233680"/>
                      <a:pt x="18033336" y="223520"/>
                      <a:pt x="18224755" y="214630"/>
                    </a:cubicBezTo>
                    <a:cubicBezTo>
                      <a:pt x="18342551" y="232410"/>
                      <a:pt x="18740114" y="223520"/>
                      <a:pt x="19005157" y="233680"/>
                    </a:cubicBezTo>
                    <a:cubicBezTo>
                      <a:pt x="19152402" y="212090"/>
                      <a:pt x="19417445" y="242570"/>
                      <a:pt x="19446894" y="214630"/>
                    </a:cubicBezTo>
                    <a:cubicBezTo>
                      <a:pt x="19446894" y="217170"/>
                      <a:pt x="19476344" y="220980"/>
                      <a:pt x="19491068" y="223520"/>
                    </a:cubicBezTo>
                    <a:cubicBezTo>
                      <a:pt x="19594139" y="215900"/>
                      <a:pt x="19667763" y="196850"/>
                      <a:pt x="19785559" y="195580"/>
                    </a:cubicBezTo>
                    <a:lnTo>
                      <a:pt x="19741385" y="214630"/>
                    </a:lnTo>
                    <a:cubicBezTo>
                      <a:pt x="19711937" y="236220"/>
                      <a:pt x="20035877" y="222250"/>
                      <a:pt x="20109500" y="228600"/>
                    </a:cubicBezTo>
                    <a:cubicBezTo>
                      <a:pt x="20035877" y="215900"/>
                      <a:pt x="20256746" y="229870"/>
                      <a:pt x="20271470" y="217170"/>
                    </a:cubicBezTo>
                    <a:lnTo>
                      <a:pt x="20418716" y="210820"/>
                    </a:lnTo>
                    <a:cubicBezTo>
                      <a:pt x="20654309" y="205740"/>
                      <a:pt x="20448165" y="201930"/>
                      <a:pt x="20727931" y="199390"/>
                    </a:cubicBezTo>
                    <a:cubicBezTo>
                      <a:pt x="20889902" y="198120"/>
                      <a:pt x="20786829" y="220980"/>
                      <a:pt x="20727931" y="218440"/>
                    </a:cubicBezTo>
                    <a:cubicBezTo>
                      <a:pt x="20860453" y="228600"/>
                      <a:pt x="21007698" y="222250"/>
                      <a:pt x="21140219" y="218440"/>
                    </a:cubicBezTo>
                    <a:cubicBezTo>
                      <a:pt x="21081322" y="218440"/>
                      <a:pt x="21066597" y="217170"/>
                      <a:pt x="21125494" y="213360"/>
                    </a:cubicBezTo>
                    <a:cubicBezTo>
                      <a:pt x="21125494" y="215900"/>
                      <a:pt x="21140219" y="217170"/>
                      <a:pt x="21154943" y="218440"/>
                    </a:cubicBezTo>
                    <a:cubicBezTo>
                      <a:pt x="21213842" y="217170"/>
                      <a:pt x="21258016" y="215900"/>
                      <a:pt x="21316915" y="215900"/>
                    </a:cubicBezTo>
                    <a:lnTo>
                      <a:pt x="21316915" y="217170"/>
                    </a:lnTo>
                    <a:cubicBezTo>
                      <a:pt x="21390537" y="215900"/>
                      <a:pt x="21464160" y="214630"/>
                      <a:pt x="21523057" y="213360"/>
                    </a:cubicBezTo>
                    <a:cubicBezTo>
                      <a:pt x="21567231" y="212090"/>
                      <a:pt x="21596681" y="210820"/>
                      <a:pt x="21626130" y="210820"/>
                    </a:cubicBezTo>
                    <a:cubicBezTo>
                      <a:pt x="21714478" y="209550"/>
                      <a:pt x="21743926" y="209550"/>
                      <a:pt x="21655580" y="213360"/>
                    </a:cubicBezTo>
                    <a:cubicBezTo>
                      <a:pt x="21640855" y="212090"/>
                      <a:pt x="21640855" y="210820"/>
                      <a:pt x="21626130" y="210820"/>
                    </a:cubicBezTo>
                    <a:cubicBezTo>
                      <a:pt x="21596681" y="210820"/>
                      <a:pt x="21567231" y="212090"/>
                      <a:pt x="21523057" y="213360"/>
                    </a:cubicBezTo>
                    <a:cubicBezTo>
                      <a:pt x="21464160" y="215900"/>
                      <a:pt x="21405262" y="220980"/>
                      <a:pt x="21361087" y="222250"/>
                    </a:cubicBezTo>
                    <a:cubicBezTo>
                      <a:pt x="21405262" y="222250"/>
                      <a:pt x="21449436" y="223520"/>
                      <a:pt x="21478885" y="226060"/>
                    </a:cubicBezTo>
                    <a:lnTo>
                      <a:pt x="21434711" y="240030"/>
                    </a:lnTo>
                    <a:cubicBezTo>
                      <a:pt x="21537782" y="241300"/>
                      <a:pt x="21802825" y="224790"/>
                      <a:pt x="21802825" y="218440"/>
                    </a:cubicBezTo>
                    <a:cubicBezTo>
                      <a:pt x="22185663" y="231140"/>
                      <a:pt x="22833545" y="220980"/>
                      <a:pt x="23098588" y="212090"/>
                    </a:cubicBezTo>
                    <a:cubicBezTo>
                      <a:pt x="23113312" y="210820"/>
                      <a:pt x="23142762" y="209550"/>
                      <a:pt x="23172209" y="209550"/>
                    </a:cubicBezTo>
                    <a:cubicBezTo>
                      <a:pt x="23157485" y="210820"/>
                      <a:pt x="23128037" y="210820"/>
                      <a:pt x="23098588" y="212090"/>
                    </a:cubicBezTo>
                    <a:cubicBezTo>
                      <a:pt x="23054414" y="215900"/>
                      <a:pt x="23039689" y="219710"/>
                      <a:pt x="23098588" y="214630"/>
                    </a:cubicBezTo>
                    <a:cubicBezTo>
                      <a:pt x="23231108" y="212090"/>
                      <a:pt x="23378353" y="199390"/>
                      <a:pt x="23393078" y="208280"/>
                    </a:cubicBezTo>
                    <a:cubicBezTo>
                      <a:pt x="23525600" y="201930"/>
                      <a:pt x="23510876" y="218440"/>
                      <a:pt x="23717020" y="219710"/>
                    </a:cubicBezTo>
                    <a:cubicBezTo>
                      <a:pt x="23717020" y="222250"/>
                      <a:pt x="23731744" y="212090"/>
                      <a:pt x="23717020" y="208280"/>
                    </a:cubicBezTo>
                    <a:cubicBezTo>
                      <a:pt x="23702295" y="208280"/>
                      <a:pt x="23702295" y="207010"/>
                      <a:pt x="23687570" y="207010"/>
                    </a:cubicBezTo>
                    <a:cubicBezTo>
                      <a:pt x="23702295" y="207010"/>
                      <a:pt x="23717020" y="207010"/>
                      <a:pt x="23717020" y="208280"/>
                    </a:cubicBezTo>
                    <a:cubicBezTo>
                      <a:pt x="24055684" y="227330"/>
                      <a:pt x="24467972" y="194310"/>
                      <a:pt x="24865536" y="207010"/>
                    </a:cubicBezTo>
                    <a:lnTo>
                      <a:pt x="24880260" y="207010"/>
                    </a:lnTo>
                    <a:lnTo>
                      <a:pt x="24865536" y="207010"/>
                    </a:lnTo>
                    <a:cubicBezTo>
                      <a:pt x="24836086" y="208280"/>
                      <a:pt x="24791912" y="215900"/>
                      <a:pt x="24747740" y="220980"/>
                    </a:cubicBezTo>
                    <a:cubicBezTo>
                      <a:pt x="25056955" y="213360"/>
                      <a:pt x="25351447" y="208280"/>
                      <a:pt x="25631213" y="190500"/>
                    </a:cubicBezTo>
                    <a:cubicBezTo>
                      <a:pt x="25601763" y="196850"/>
                      <a:pt x="25616488" y="203200"/>
                      <a:pt x="25542866" y="207010"/>
                    </a:cubicBezTo>
                    <a:cubicBezTo>
                      <a:pt x="25763735" y="207010"/>
                      <a:pt x="26014053" y="203200"/>
                      <a:pt x="26117123" y="189230"/>
                    </a:cubicBezTo>
                    <a:cubicBezTo>
                      <a:pt x="25969879" y="182880"/>
                      <a:pt x="26102398" y="196850"/>
                      <a:pt x="26014053" y="196850"/>
                    </a:cubicBezTo>
                    <a:cubicBezTo>
                      <a:pt x="25852082" y="184150"/>
                      <a:pt x="26131847" y="170180"/>
                      <a:pt x="26279094" y="173990"/>
                    </a:cubicBezTo>
                    <a:lnTo>
                      <a:pt x="26279094" y="176530"/>
                    </a:lnTo>
                    <a:cubicBezTo>
                      <a:pt x="26499961" y="176530"/>
                      <a:pt x="26499961" y="167640"/>
                      <a:pt x="26720832" y="167640"/>
                    </a:cubicBezTo>
                    <a:cubicBezTo>
                      <a:pt x="26853354" y="175260"/>
                      <a:pt x="26603034" y="171450"/>
                      <a:pt x="26661933" y="180340"/>
                    </a:cubicBezTo>
                    <a:cubicBezTo>
                      <a:pt x="26706107" y="203200"/>
                      <a:pt x="27147844" y="195580"/>
                      <a:pt x="27192018" y="198120"/>
                    </a:cubicBezTo>
                    <a:cubicBezTo>
                      <a:pt x="27250917" y="193040"/>
                      <a:pt x="27324537" y="189230"/>
                      <a:pt x="27309813" y="182880"/>
                    </a:cubicBezTo>
                    <a:cubicBezTo>
                      <a:pt x="27471784" y="176530"/>
                      <a:pt x="27383436" y="196850"/>
                      <a:pt x="27501234" y="195580"/>
                    </a:cubicBezTo>
                    <a:lnTo>
                      <a:pt x="27957696" y="152400"/>
                    </a:lnTo>
                    <a:cubicBezTo>
                      <a:pt x="27957696" y="151130"/>
                      <a:pt x="27972420" y="149860"/>
                      <a:pt x="27987145" y="149860"/>
                    </a:cubicBezTo>
                    <a:lnTo>
                      <a:pt x="27957696" y="152400"/>
                    </a:lnTo>
                    <a:cubicBezTo>
                      <a:pt x="27942971" y="158750"/>
                      <a:pt x="28104939" y="171450"/>
                      <a:pt x="27972420" y="180340"/>
                    </a:cubicBezTo>
                    <a:cubicBezTo>
                      <a:pt x="28325810" y="177800"/>
                      <a:pt x="28517227" y="149860"/>
                      <a:pt x="28738098" y="135890"/>
                    </a:cubicBezTo>
                    <a:cubicBezTo>
                      <a:pt x="28841170" y="139700"/>
                      <a:pt x="29179835" y="130810"/>
                      <a:pt x="29297632" y="129540"/>
                    </a:cubicBezTo>
                    <a:cubicBezTo>
                      <a:pt x="29356528" y="142240"/>
                      <a:pt x="29194560" y="128270"/>
                      <a:pt x="29165110" y="138430"/>
                    </a:cubicBezTo>
                    <a:lnTo>
                      <a:pt x="29341803" y="152400"/>
                    </a:lnTo>
                    <a:cubicBezTo>
                      <a:pt x="29106212" y="154940"/>
                      <a:pt x="29371253" y="173990"/>
                      <a:pt x="29238734" y="182880"/>
                    </a:cubicBezTo>
                    <a:cubicBezTo>
                      <a:pt x="29430152" y="175260"/>
                      <a:pt x="29871889" y="184150"/>
                      <a:pt x="30151655" y="187960"/>
                    </a:cubicBezTo>
                    <a:cubicBezTo>
                      <a:pt x="29960237" y="161290"/>
                      <a:pt x="30534493" y="175260"/>
                      <a:pt x="30519772" y="151130"/>
                    </a:cubicBezTo>
                    <a:cubicBezTo>
                      <a:pt x="30843712" y="147320"/>
                      <a:pt x="30681740" y="170180"/>
                      <a:pt x="30814262" y="175260"/>
                    </a:cubicBezTo>
                    <a:cubicBezTo>
                      <a:pt x="31152927" y="166370"/>
                      <a:pt x="31476867" y="172720"/>
                      <a:pt x="31786082" y="170180"/>
                    </a:cubicBezTo>
                    <a:cubicBezTo>
                      <a:pt x="31786082" y="170180"/>
                      <a:pt x="31786082" y="172720"/>
                      <a:pt x="31771357" y="175260"/>
                    </a:cubicBezTo>
                    <a:cubicBezTo>
                      <a:pt x="32051126" y="167640"/>
                      <a:pt x="32522313" y="175260"/>
                      <a:pt x="32802079" y="153670"/>
                    </a:cubicBezTo>
                    <a:cubicBezTo>
                      <a:pt x="32787354" y="158750"/>
                      <a:pt x="32816804" y="162560"/>
                      <a:pt x="32743180" y="166370"/>
                    </a:cubicBezTo>
                    <a:cubicBezTo>
                      <a:pt x="33052396" y="175260"/>
                      <a:pt x="32802079" y="135890"/>
                      <a:pt x="33155468" y="149860"/>
                    </a:cubicBezTo>
                    <a:lnTo>
                      <a:pt x="33067120" y="161290"/>
                    </a:lnTo>
                    <a:cubicBezTo>
                      <a:pt x="33287990" y="149860"/>
                      <a:pt x="33494133" y="171450"/>
                      <a:pt x="33744449" y="153670"/>
                    </a:cubicBezTo>
                    <a:cubicBezTo>
                      <a:pt x="33759174" y="160020"/>
                      <a:pt x="33700278" y="162560"/>
                      <a:pt x="33656104" y="165100"/>
                    </a:cubicBezTo>
                    <a:cubicBezTo>
                      <a:pt x="33891696" y="160020"/>
                      <a:pt x="34142013" y="162560"/>
                      <a:pt x="34333434" y="146050"/>
                    </a:cubicBezTo>
                    <a:cubicBezTo>
                      <a:pt x="34362883" y="153670"/>
                      <a:pt x="34333434" y="160020"/>
                      <a:pt x="34245086" y="165100"/>
                    </a:cubicBezTo>
                    <a:cubicBezTo>
                      <a:pt x="34465956" y="173990"/>
                      <a:pt x="34495405" y="143510"/>
                      <a:pt x="34701548" y="152400"/>
                    </a:cubicBezTo>
                    <a:cubicBezTo>
                      <a:pt x="34760446" y="153670"/>
                      <a:pt x="34878244" y="163830"/>
                      <a:pt x="34834070" y="163830"/>
                    </a:cubicBezTo>
                    <a:cubicBezTo>
                      <a:pt x="34937143" y="153670"/>
                      <a:pt x="35246358" y="153670"/>
                      <a:pt x="35364152" y="149860"/>
                    </a:cubicBezTo>
                    <a:cubicBezTo>
                      <a:pt x="35393601" y="157480"/>
                      <a:pt x="35481950" y="160020"/>
                      <a:pt x="35599747" y="167640"/>
                    </a:cubicBezTo>
                    <a:cubicBezTo>
                      <a:pt x="36601016" y="167640"/>
                      <a:pt x="37631738" y="170180"/>
                      <a:pt x="38633007" y="157480"/>
                    </a:cubicBezTo>
                    <a:cubicBezTo>
                      <a:pt x="38657892" y="156210"/>
                      <a:pt x="38670592" y="153670"/>
                      <a:pt x="38682024" y="151130"/>
                    </a:cubicBezTo>
                    <a:cubicBezTo>
                      <a:pt x="38698532" y="175260"/>
                      <a:pt x="38659163" y="166370"/>
                      <a:pt x="38669324" y="181610"/>
                    </a:cubicBezTo>
                    <a:cubicBezTo>
                      <a:pt x="38668053" y="161290"/>
                      <a:pt x="38685832" y="175260"/>
                      <a:pt x="38715042" y="168910"/>
                    </a:cubicBezTo>
                    <a:lnTo>
                      <a:pt x="38716313" y="171450"/>
                    </a:lnTo>
                    <a:cubicBezTo>
                      <a:pt x="38729013" y="167640"/>
                      <a:pt x="38736632" y="180340"/>
                      <a:pt x="38749332" y="173990"/>
                    </a:cubicBezTo>
                    <a:lnTo>
                      <a:pt x="38749332" y="168910"/>
                    </a:lnTo>
                    <a:cubicBezTo>
                      <a:pt x="38763303" y="156210"/>
                      <a:pt x="38781082" y="195580"/>
                      <a:pt x="38788703" y="168910"/>
                    </a:cubicBezTo>
                    <a:lnTo>
                      <a:pt x="38800132" y="182880"/>
                    </a:lnTo>
                    <a:cubicBezTo>
                      <a:pt x="38814103" y="160020"/>
                      <a:pt x="38822992" y="190500"/>
                      <a:pt x="38840774" y="170180"/>
                    </a:cubicBezTo>
                    <a:lnTo>
                      <a:pt x="38838232" y="173990"/>
                    </a:lnTo>
                    <a:cubicBezTo>
                      <a:pt x="38862363" y="184150"/>
                      <a:pt x="38887763" y="148590"/>
                      <a:pt x="38896653" y="167640"/>
                    </a:cubicBezTo>
                    <a:cubicBezTo>
                      <a:pt x="38916974" y="163830"/>
                      <a:pt x="38939832" y="160020"/>
                      <a:pt x="38943642" y="140970"/>
                    </a:cubicBezTo>
                    <a:cubicBezTo>
                      <a:pt x="38948724" y="147320"/>
                      <a:pt x="38944913" y="158750"/>
                      <a:pt x="38942374" y="165100"/>
                    </a:cubicBezTo>
                    <a:cubicBezTo>
                      <a:pt x="39018574" y="156210"/>
                      <a:pt x="39102392" y="160020"/>
                      <a:pt x="39169703" y="135890"/>
                    </a:cubicBezTo>
                    <a:cubicBezTo>
                      <a:pt x="39173513" y="139700"/>
                      <a:pt x="39168432" y="142240"/>
                      <a:pt x="39167163" y="147320"/>
                    </a:cubicBezTo>
                    <a:cubicBezTo>
                      <a:pt x="39209074" y="125730"/>
                      <a:pt x="39253524" y="170180"/>
                      <a:pt x="39284003" y="129540"/>
                    </a:cubicBezTo>
                    <a:lnTo>
                      <a:pt x="39295432" y="113030"/>
                    </a:lnTo>
                    <a:cubicBezTo>
                      <a:pt x="39305592" y="119380"/>
                      <a:pt x="39304324" y="132080"/>
                      <a:pt x="39311942" y="137160"/>
                    </a:cubicBezTo>
                    <a:cubicBezTo>
                      <a:pt x="39319563" y="125730"/>
                      <a:pt x="39350042" y="134620"/>
                      <a:pt x="39355124" y="119380"/>
                    </a:cubicBezTo>
                    <a:cubicBezTo>
                      <a:pt x="39360203" y="125730"/>
                      <a:pt x="39353853" y="128270"/>
                      <a:pt x="39353853" y="133350"/>
                    </a:cubicBezTo>
                    <a:cubicBezTo>
                      <a:pt x="39372903" y="137160"/>
                      <a:pt x="39395763" y="111760"/>
                      <a:pt x="39413542" y="116840"/>
                    </a:cubicBezTo>
                    <a:lnTo>
                      <a:pt x="39407192" y="124460"/>
                    </a:lnTo>
                    <a:cubicBezTo>
                      <a:pt x="39503713" y="153670"/>
                      <a:pt x="39626903" y="176530"/>
                      <a:pt x="39706913" y="138430"/>
                    </a:cubicBezTo>
                    <a:cubicBezTo>
                      <a:pt x="39728503" y="132080"/>
                      <a:pt x="39717074" y="160020"/>
                      <a:pt x="39725963" y="158750"/>
                    </a:cubicBezTo>
                    <a:cubicBezTo>
                      <a:pt x="39807242" y="128270"/>
                      <a:pt x="39905032" y="176530"/>
                      <a:pt x="39979963" y="128270"/>
                    </a:cubicBezTo>
                    <a:cubicBezTo>
                      <a:pt x="40038382" y="115570"/>
                      <a:pt x="40056163" y="62230"/>
                      <a:pt x="40056163" y="62230"/>
                    </a:cubicBezTo>
                    <a:cubicBezTo>
                      <a:pt x="39917732" y="83820"/>
                      <a:pt x="39793274" y="60960"/>
                      <a:pt x="39653574" y="33020"/>
                    </a:cubicBezTo>
                    <a:close/>
                  </a:path>
                </a:pathLst>
              </a:custGeom>
              <a:solidFill>
                <a:srgbClr val="F0EFEC"/>
              </a:solidFill>
            </p:spPr>
          </p:sp>
        </p:grpSp>
        <p:grpSp>
          <p:nvGrpSpPr>
            <p:cNvPr id="9" name="Group 9"/>
            <p:cNvGrpSpPr/>
            <p:nvPr/>
          </p:nvGrpSpPr>
          <p:grpSpPr>
            <a:xfrm>
              <a:off x="0" y="734725"/>
              <a:ext cx="7174914" cy="154205"/>
              <a:chOff x="0" y="0"/>
              <a:chExt cx="16545473" cy="355600"/>
            </a:xfrm>
          </p:grpSpPr>
          <p:sp>
            <p:nvSpPr>
              <p:cNvPr id="10" name="Freeform 10"/>
              <p:cNvSpPr/>
              <p:nvPr/>
            </p:nvSpPr>
            <p:spPr>
              <a:xfrm>
                <a:off x="92710" y="21590"/>
                <a:ext cx="16413392" cy="293370"/>
              </a:xfrm>
              <a:custGeom>
                <a:avLst/>
                <a:gdLst/>
                <a:ahLst/>
                <a:cxnLst/>
                <a:rect l="l" t="t" r="r" b="b"/>
                <a:pathLst>
                  <a:path w="16413392" h="293370">
                    <a:moveTo>
                      <a:pt x="16010803" y="33020"/>
                    </a:moveTo>
                    <a:cubicBezTo>
                      <a:pt x="15963812" y="36830"/>
                      <a:pt x="15902853" y="45720"/>
                      <a:pt x="15859673" y="36830"/>
                    </a:cubicBezTo>
                    <a:cubicBezTo>
                      <a:pt x="15678062" y="41910"/>
                      <a:pt x="15496453" y="0"/>
                      <a:pt x="15311033" y="17780"/>
                    </a:cubicBezTo>
                    <a:cubicBezTo>
                      <a:pt x="15321193" y="24130"/>
                      <a:pt x="15311033" y="34290"/>
                      <a:pt x="15300873" y="38100"/>
                    </a:cubicBezTo>
                    <a:lnTo>
                      <a:pt x="15298333" y="31750"/>
                    </a:lnTo>
                    <a:lnTo>
                      <a:pt x="15284362" y="44450"/>
                    </a:lnTo>
                    <a:cubicBezTo>
                      <a:pt x="15270393" y="45720"/>
                      <a:pt x="15276743" y="29210"/>
                      <a:pt x="15288173" y="26670"/>
                    </a:cubicBezTo>
                    <a:cubicBezTo>
                      <a:pt x="15214512" y="26670"/>
                      <a:pt x="15148473" y="33020"/>
                      <a:pt x="15076083" y="29210"/>
                    </a:cubicBezTo>
                    <a:cubicBezTo>
                      <a:pt x="15071003" y="49530"/>
                      <a:pt x="15039253" y="30480"/>
                      <a:pt x="15036712" y="50800"/>
                    </a:cubicBezTo>
                    <a:cubicBezTo>
                      <a:pt x="15032903" y="46990"/>
                      <a:pt x="15036712" y="45720"/>
                      <a:pt x="15037983" y="41910"/>
                    </a:cubicBezTo>
                    <a:cubicBezTo>
                      <a:pt x="15024012" y="44450"/>
                      <a:pt x="15013853" y="46990"/>
                      <a:pt x="15004962" y="48260"/>
                    </a:cubicBezTo>
                    <a:cubicBezTo>
                      <a:pt x="14914458" y="50800"/>
                      <a:pt x="14866543" y="45720"/>
                      <a:pt x="14728122" y="27940"/>
                    </a:cubicBezTo>
                    <a:cubicBezTo>
                      <a:pt x="13913572" y="11430"/>
                      <a:pt x="13130962" y="25400"/>
                      <a:pt x="12332383" y="19050"/>
                    </a:cubicBezTo>
                    <a:cubicBezTo>
                      <a:pt x="11523155" y="22860"/>
                      <a:pt x="10724575" y="40640"/>
                      <a:pt x="9894052" y="45720"/>
                    </a:cubicBezTo>
                    <a:cubicBezTo>
                      <a:pt x="9766279" y="77470"/>
                      <a:pt x="9590592" y="62230"/>
                      <a:pt x="9441524" y="90170"/>
                    </a:cubicBezTo>
                    <a:lnTo>
                      <a:pt x="9452171" y="80010"/>
                    </a:lnTo>
                    <a:cubicBezTo>
                      <a:pt x="9324398" y="93980"/>
                      <a:pt x="9292455" y="77470"/>
                      <a:pt x="9127416" y="66040"/>
                    </a:cubicBezTo>
                    <a:cubicBezTo>
                      <a:pt x="9127416" y="77470"/>
                      <a:pt x="9063529" y="68580"/>
                      <a:pt x="9090148" y="87630"/>
                    </a:cubicBezTo>
                    <a:cubicBezTo>
                      <a:pt x="9031586" y="102870"/>
                      <a:pt x="8988995" y="60960"/>
                      <a:pt x="8909137" y="69850"/>
                    </a:cubicBezTo>
                    <a:cubicBezTo>
                      <a:pt x="8903813" y="63500"/>
                      <a:pt x="8909137" y="81280"/>
                      <a:pt x="8893166" y="74930"/>
                    </a:cubicBezTo>
                    <a:cubicBezTo>
                      <a:pt x="8685535" y="97790"/>
                      <a:pt x="8935756" y="64770"/>
                      <a:pt x="8664239" y="46990"/>
                    </a:cubicBezTo>
                    <a:cubicBezTo>
                      <a:pt x="8291568" y="53340"/>
                      <a:pt x="7913574" y="72390"/>
                      <a:pt x="7556875" y="60960"/>
                    </a:cubicBezTo>
                    <a:cubicBezTo>
                      <a:pt x="7578171" y="59690"/>
                      <a:pt x="7588818" y="74930"/>
                      <a:pt x="7551551" y="74930"/>
                    </a:cubicBezTo>
                    <a:cubicBezTo>
                      <a:pt x="7514284" y="44450"/>
                      <a:pt x="7429102" y="82550"/>
                      <a:pt x="7365216" y="71120"/>
                    </a:cubicBezTo>
                    <a:cubicBezTo>
                      <a:pt x="7370540" y="64770"/>
                      <a:pt x="7402483" y="63500"/>
                      <a:pt x="7418455" y="59690"/>
                    </a:cubicBezTo>
                    <a:cubicBezTo>
                      <a:pt x="7258738" y="46990"/>
                      <a:pt x="7120318" y="66040"/>
                      <a:pt x="6971250" y="53340"/>
                    </a:cubicBezTo>
                    <a:cubicBezTo>
                      <a:pt x="6827506" y="66040"/>
                      <a:pt x="6651818" y="39370"/>
                      <a:pt x="6555988" y="54610"/>
                    </a:cubicBezTo>
                    <a:cubicBezTo>
                      <a:pt x="6577284" y="43180"/>
                      <a:pt x="6492102" y="45720"/>
                      <a:pt x="6460159" y="39370"/>
                    </a:cubicBezTo>
                    <a:cubicBezTo>
                      <a:pt x="6353681" y="74930"/>
                      <a:pt x="6172670" y="26670"/>
                      <a:pt x="6044897" y="50800"/>
                    </a:cubicBezTo>
                    <a:lnTo>
                      <a:pt x="6050221" y="44450"/>
                    </a:lnTo>
                    <a:cubicBezTo>
                      <a:pt x="5650931" y="46990"/>
                      <a:pt x="5219698" y="39370"/>
                      <a:pt x="4809760" y="55880"/>
                    </a:cubicBezTo>
                    <a:cubicBezTo>
                      <a:pt x="4575510" y="59690"/>
                      <a:pt x="4314641" y="27940"/>
                      <a:pt x="4059095" y="43180"/>
                    </a:cubicBezTo>
                    <a:cubicBezTo>
                      <a:pt x="4011180" y="48260"/>
                      <a:pt x="4048447" y="55880"/>
                      <a:pt x="4011180" y="58420"/>
                    </a:cubicBezTo>
                    <a:cubicBezTo>
                      <a:pt x="3947294" y="57150"/>
                      <a:pt x="4011180" y="46990"/>
                      <a:pt x="3984561" y="43180"/>
                    </a:cubicBezTo>
                    <a:cubicBezTo>
                      <a:pt x="3856788" y="57150"/>
                      <a:pt x="3691749" y="40640"/>
                      <a:pt x="3532032" y="40640"/>
                    </a:cubicBezTo>
                    <a:cubicBezTo>
                      <a:pt x="3510737" y="45720"/>
                      <a:pt x="3468146" y="48260"/>
                      <a:pt x="3484118" y="55880"/>
                    </a:cubicBezTo>
                    <a:cubicBezTo>
                      <a:pt x="3308430" y="31750"/>
                      <a:pt x="3068856" y="64770"/>
                      <a:pt x="2887845" y="45720"/>
                    </a:cubicBezTo>
                    <a:cubicBezTo>
                      <a:pt x="2951731" y="76200"/>
                      <a:pt x="2781367" y="62230"/>
                      <a:pt x="2717481" y="69850"/>
                    </a:cubicBezTo>
                    <a:cubicBezTo>
                      <a:pt x="2680214" y="68580"/>
                      <a:pt x="2680214" y="60960"/>
                      <a:pt x="2690862" y="54610"/>
                    </a:cubicBezTo>
                    <a:cubicBezTo>
                      <a:pt x="2557765" y="58420"/>
                      <a:pt x="2488555" y="59690"/>
                      <a:pt x="2323515" y="50800"/>
                    </a:cubicBezTo>
                    <a:cubicBezTo>
                      <a:pt x="2248981" y="54610"/>
                      <a:pt x="2227685" y="71120"/>
                      <a:pt x="2137180" y="66040"/>
                    </a:cubicBezTo>
                    <a:cubicBezTo>
                      <a:pt x="2083941" y="44450"/>
                      <a:pt x="1950844" y="64770"/>
                      <a:pt x="1865662" y="57150"/>
                    </a:cubicBezTo>
                    <a:cubicBezTo>
                      <a:pt x="1886958" y="74930"/>
                      <a:pt x="1775157" y="90170"/>
                      <a:pt x="1689975" y="82550"/>
                    </a:cubicBezTo>
                    <a:lnTo>
                      <a:pt x="1716594" y="57150"/>
                    </a:lnTo>
                    <a:cubicBezTo>
                      <a:pt x="1684651" y="58420"/>
                      <a:pt x="1652708" y="59690"/>
                      <a:pt x="1615441" y="60960"/>
                    </a:cubicBezTo>
                    <a:cubicBezTo>
                      <a:pt x="1550670" y="67310"/>
                      <a:pt x="1468120" y="48260"/>
                      <a:pt x="1399540" y="76200"/>
                    </a:cubicBezTo>
                    <a:lnTo>
                      <a:pt x="1393190" y="64770"/>
                    </a:lnTo>
                    <a:cubicBezTo>
                      <a:pt x="1313180" y="82550"/>
                      <a:pt x="1234440" y="63500"/>
                      <a:pt x="1156970" y="92710"/>
                    </a:cubicBezTo>
                    <a:cubicBezTo>
                      <a:pt x="1136650" y="85090"/>
                      <a:pt x="1102360" y="80010"/>
                      <a:pt x="1082040" y="80010"/>
                    </a:cubicBezTo>
                    <a:cubicBezTo>
                      <a:pt x="1054100" y="92710"/>
                      <a:pt x="1043940" y="91440"/>
                      <a:pt x="1024890" y="111760"/>
                    </a:cubicBezTo>
                    <a:cubicBezTo>
                      <a:pt x="1014730" y="113030"/>
                      <a:pt x="1008380" y="101600"/>
                      <a:pt x="1003300" y="95250"/>
                    </a:cubicBezTo>
                    <a:cubicBezTo>
                      <a:pt x="967740" y="91440"/>
                      <a:pt x="934720" y="69850"/>
                      <a:pt x="905510" y="93980"/>
                    </a:cubicBezTo>
                    <a:lnTo>
                      <a:pt x="904240" y="81280"/>
                    </a:lnTo>
                    <a:cubicBezTo>
                      <a:pt x="876300" y="93980"/>
                      <a:pt x="835660" y="110490"/>
                      <a:pt x="803910" y="95250"/>
                    </a:cubicBezTo>
                    <a:cubicBezTo>
                      <a:pt x="795020" y="106680"/>
                      <a:pt x="763270" y="111760"/>
                      <a:pt x="777240" y="125730"/>
                    </a:cubicBezTo>
                    <a:cubicBezTo>
                      <a:pt x="764540" y="128270"/>
                      <a:pt x="769620" y="104140"/>
                      <a:pt x="756920" y="118110"/>
                    </a:cubicBezTo>
                    <a:lnTo>
                      <a:pt x="768350" y="99060"/>
                    </a:lnTo>
                    <a:cubicBezTo>
                      <a:pt x="697230" y="93980"/>
                      <a:pt x="637540" y="104140"/>
                      <a:pt x="568960" y="114300"/>
                    </a:cubicBezTo>
                    <a:cubicBezTo>
                      <a:pt x="551180" y="92710"/>
                      <a:pt x="505460" y="118110"/>
                      <a:pt x="466090" y="105410"/>
                    </a:cubicBezTo>
                    <a:cubicBezTo>
                      <a:pt x="443230" y="118110"/>
                      <a:pt x="403860" y="100330"/>
                      <a:pt x="386080" y="128270"/>
                    </a:cubicBezTo>
                    <a:lnTo>
                      <a:pt x="384810" y="115570"/>
                    </a:lnTo>
                    <a:cubicBezTo>
                      <a:pt x="354330" y="114300"/>
                      <a:pt x="313690" y="114300"/>
                      <a:pt x="273050" y="107950"/>
                    </a:cubicBezTo>
                    <a:cubicBezTo>
                      <a:pt x="250190" y="104140"/>
                      <a:pt x="250190" y="123190"/>
                      <a:pt x="231140" y="129540"/>
                    </a:cubicBezTo>
                    <a:lnTo>
                      <a:pt x="229870" y="116840"/>
                    </a:lnTo>
                    <a:cubicBezTo>
                      <a:pt x="209550" y="124460"/>
                      <a:pt x="204470" y="144780"/>
                      <a:pt x="196850" y="157480"/>
                    </a:cubicBezTo>
                    <a:cubicBezTo>
                      <a:pt x="181610" y="148590"/>
                      <a:pt x="179070" y="157480"/>
                      <a:pt x="163830" y="148590"/>
                    </a:cubicBezTo>
                    <a:cubicBezTo>
                      <a:pt x="179070" y="140970"/>
                      <a:pt x="191770" y="127000"/>
                      <a:pt x="201930" y="110490"/>
                    </a:cubicBezTo>
                    <a:cubicBezTo>
                      <a:pt x="177800" y="105410"/>
                      <a:pt x="152400" y="137160"/>
                      <a:pt x="137160" y="118110"/>
                    </a:cubicBezTo>
                    <a:cubicBezTo>
                      <a:pt x="116840" y="113030"/>
                      <a:pt x="101600" y="118110"/>
                      <a:pt x="99060" y="133350"/>
                    </a:cubicBezTo>
                    <a:lnTo>
                      <a:pt x="99060" y="135890"/>
                    </a:lnTo>
                    <a:lnTo>
                      <a:pt x="99060" y="133350"/>
                    </a:lnTo>
                    <a:cubicBezTo>
                      <a:pt x="97790" y="128270"/>
                      <a:pt x="86360" y="124460"/>
                      <a:pt x="96520" y="118110"/>
                    </a:cubicBezTo>
                    <a:cubicBezTo>
                      <a:pt x="81280" y="118110"/>
                      <a:pt x="71120" y="119380"/>
                      <a:pt x="62230" y="127000"/>
                    </a:cubicBezTo>
                    <a:cubicBezTo>
                      <a:pt x="64770" y="127000"/>
                      <a:pt x="69850" y="129540"/>
                      <a:pt x="72390" y="128270"/>
                    </a:cubicBezTo>
                    <a:cubicBezTo>
                      <a:pt x="64770" y="140970"/>
                      <a:pt x="49530" y="140970"/>
                      <a:pt x="53340" y="160020"/>
                    </a:cubicBezTo>
                    <a:cubicBezTo>
                      <a:pt x="60960" y="154940"/>
                      <a:pt x="62230" y="152400"/>
                      <a:pt x="71120" y="153670"/>
                    </a:cubicBezTo>
                    <a:cubicBezTo>
                      <a:pt x="67310" y="167640"/>
                      <a:pt x="40640" y="171450"/>
                      <a:pt x="34290" y="158750"/>
                    </a:cubicBezTo>
                    <a:cubicBezTo>
                      <a:pt x="26670" y="144780"/>
                      <a:pt x="52070" y="135890"/>
                      <a:pt x="39370" y="128270"/>
                    </a:cubicBezTo>
                    <a:lnTo>
                      <a:pt x="0" y="158750"/>
                    </a:lnTo>
                    <a:cubicBezTo>
                      <a:pt x="8890" y="154940"/>
                      <a:pt x="19050" y="162560"/>
                      <a:pt x="15240" y="173990"/>
                    </a:cubicBezTo>
                    <a:lnTo>
                      <a:pt x="31750" y="165100"/>
                    </a:lnTo>
                    <a:lnTo>
                      <a:pt x="30480" y="179070"/>
                    </a:lnTo>
                    <a:cubicBezTo>
                      <a:pt x="58420" y="173990"/>
                      <a:pt x="78740" y="187960"/>
                      <a:pt x="107950" y="176530"/>
                    </a:cubicBezTo>
                    <a:lnTo>
                      <a:pt x="96520" y="162560"/>
                    </a:lnTo>
                    <a:cubicBezTo>
                      <a:pt x="113030" y="161290"/>
                      <a:pt x="130810" y="142240"/>
                      <a:pt x="147320" y="158750"/>
                    </a:cubicBezTo>
                    <a:cubicBezTo>
                      <a:pt x="139700" y="163830"/>
                      <a:pt x="144780" y="171450"/>
                      <a:pt x="144780" y="179070"/>
                    </a:cubicBezTo>
                    <a:cubicBezTo>
                      <a:pt x="148590" y="176530"/>
                      <a:pt x="153670" y="171450"/>
                      <a:pt x="157480" y="172720"/>
                    </a:cubicBezTo>
                    <a:lnTo>
                      <a:pt x="149860" y="196850"/>
                    </a:lnTo>
                    <a:cubicBezTo>
                      <a:pt x="157480" y="165100"/>
                      <a:pt x="196850" y="185420"/>
                      <a:pt x="204470" y="180340"/>
                    </a:cubicBezTo>
                    <a:lnTo>
                      <a:pt x="201930" y="185420"/>
                    </a:lnTo>
                    <a:cubicBezTo>
                      <a:pt x="227330" y="195580"/>
                      <a:pt x="196850" y="171450"/>
                      <a:pt x="214630" y="171450"/>
                    </a:cubicBezTo>
                    <a:cubicBezTo>
                      <a:pt x="229870" y="175260"/>
                      <a:pt x="219710" y="198120"/>
                      <a:pt x="233680" y="208280"/>
                    </a:cubicBezTo>
                    <a:cubicBezTo>
                      <a:pt x="259080" y="207010"/>
                      <a:pt x="303530" y="189230"/>
                      <a:pt x="332740" y="208280"/>
                    </a:cubicBezTo>
                    <a:cubicBezTo>
                      <a:pt x="355600" y="204470"/>
                      <a:pt x="381000" y="195580"/>
                      <a:pt x="402590" y="184150"/>
                    </a:cubicBezTo>
                    <a:cubicBezTo>
                      <a:pt x="422910" y="184150"/>
                      <a:pt x="401320" y="209550"/>
                      <a:pt x="422910" y="198120"/>
                    </a:cubicBezTo>
                    <a:cubicBezTo>
                      <a:pt x="420370" y="207010"/>
                      <a:pt x="424180" y="215900"/>
                      <a:pt x="425450" y="223520"/>
                    </a:cubicBezTo>
                    <a:cubicBezTo>
                      <a:pt x="427990" y="214630"/>
                      <a:pt x="463550" y="224790"/>
                      <a:pt x="447040" y="203200"/>
                    </a:cubicBezTo>
                    <a:cubicBezTo>
                      <a:pt x="477520" y="208280"/>
                      <a:pt x="510540" y="209550"/>
                      <a:pt x="542290" y="205740"/>
                    </a:cubicBezTo>
                    <a:cubicBezTo>
                      <a:pt x="532130" y="207010"/>
                      <a:pt x="529590" y="222250"/>
                      <a:pt x="538480" y="229870"/>
                    </a:cubicBezTo>
                    <a:cubicBezTo>
                      <a:pt x="553720" y="214630"/>
                      <a:pt x="579120" y="205740"/>
                      <a:pt x="605790" y="210820"/>
                    </a:cubicBezTo>
                    <a:cubicBezTo>
                      <a:pt x="605790" y="194310"/>
                      <a:pt x="596900" y="195580"/>
                      <a:pt x="599440" y="179070"/>
                    </a:cubicBezTo>
                    <a:cubicBezTo>
                      <a:pt x="603250" y="176530"/>
                      <a:pt x="609600" y="168910"/>
                      <a:pt x="615950" y="170180"/>
                    </a:cubicBezTo>
                    <a:cubicBezTo>
                      <a:pt x="619760" y="186690"/>
                      <a:pt x="618490" y="212090"/>
                      <a:pt x="642620" y="212090"/>
                    </a:cubicBezTo>
                    <a:cubicBezTo>
                      <a:pt x="636270" y="237490"/>
                      <a:pt x="601980" y="208280"/>
                      <a:pt x="613410" y="234950"/>
                    </a:cubicBezTo>
                    <a:cubicBezTo>
                      <a:pt x="603250" y="255270"/>
                      <a:pt x="560070" y="256540"/>
                      <a:pt x="549910" y="243840"/>
                    </a:cubicBezTo>
                    <a:cubicBezTo>
                      <a:pt x="528320" y="265430"/>
                      <a:pt x="566420" y="246380"/>
                      <a:pt x="562610" y="267970"/>
                    </a:cubicBezTo>
                    <a:cubicBezTo>
                      <a:pt x="581660" y="266700"/>
                      <a:pt x="590550" y="255270"/>
                      <a:pt x="619760" y="251460"/>
                    </a:cubicBezTo>
                    <a:cubicBezTo>
                      <a:pt x="619760" y="240030"/>
                      <a:pt x="609600" y="238760"/>
                      <a:pt x="623570" y="229870"/>
                    </a:cubicBezTo>
                    <a:cubicBezTo>
                      <a:pt x="650240" y="207010"/>
                      <a:pt x="656590" y="246380"/>
                      <a:pt x="662940" y="247650"/>
                    </a:cubicBezTo>
                    <a:cubicBezTo>
                      <a:pt x="659130" y="250190"/>
                      <a:pt x="654050" y="251460"/>
                      <a:pt x="650240" y="254000"/>
                    </a:cubicBezTo>
                    <a:cubicBezTo>
                      <a:pt x="668020" y="261620"/>
                      <a:pt x="674370" y="246380"/>
                      <a:pt x="692150" y="247650"/>
                    </a:cubicBezTo>
                    <a:cubicBezTo>
                      <a:pt x="697230" y="276860"/>
                      <a:pt x="662940" y="251460"/>
                      <a:pt x="655320" y="269240"/>
                    </a:cubicBezTo>
                    <a:lnTo>
                      <a:pt x="669290" y="290830"/>
                    </a:lnTo>
                    <a:cubicBezTo>
                      <a:pt x="697230" y="293370"/>
                      <a:pt x="676910" y="266700"/>
                      <a:pt x="706120" y="274320"/>
                    </a:cubicBezTo>
                    <a:lnTo>
                      <a:pt x="702310" y="284480"/>
                    </a:lnTo>
                    <a:lnTo>
                      <a:pt x="720090" y="278130"/>
                    </a:lnTo>
                    <a:cubicBezTo>
                      <a:pt x="720090" y="266700"/>
                      <a:pt x="716280" y="250190"/>
                      <a:pt x="701040" y="252730"/>
                    </a:cubicBezTo>
                    <a:cubicBezTo>
                      <a:pt x="711200" y="224790"/>
                      <a:pt x="715010" y="248920"/>
                      <a:pt x="740410" y="242570"/>
                    </a:cubicBezTo>
                    <a:cubicBezTo>
                      <a:pt x="748030" y="226060"/>
                      <a:pt x="730250" y="243840"/>
                      <a:pt x="728980" y="228600"/>
                    </a:cubicBezTo>
                    <a:cubicBezTo>
                      <a:pt x="726440" y="213360"/>
                      <a:pt x="744220" y="213360"/>
                      <a:pt x="755650" y="210820"/>
                    </a:cubicBezTo>
                    <a:cubicBezTo>
                      <a:pt x="775970" y="210820"/>
                      <a:pt x="765810" y="228600"/>
                      <a:pt x="774700" y="238760"/>
                    </a:cubicBezTo>
                    <a:cubicBezTo>
                      <a:pt x="770890" y="241300"/>
                      <a:pt x="754380" y="243840"/>
                      <a:pt x="756920" y="234950"/>
                    </a:cubicBezTo>
                    <a:cubicBezTo>
                      <a:pt x="731520" y="251460"/>
                      <a:pt x="768350" y="267970"/>
                      <a:pt x="750570" y="280670"/>
                    </a:cubicBezTo>
                    <a:cubicBezTo>
                      <a:pt x="769620" y="289560"/>
                      <a:pt x="769620" y="271780"/>
                      <a:pt x="778510" y="265430"/>
                    </a:cubicBezTo>
                    <a:cubicBezTo>
                      <a:pt x="773430" y="262890"/>
                      <a:pt x="782320" y="248920"/>
                      <a:pt x="777240" y="243840"/>
                    </a:cubicBezTo>
                    <a:cubicBezTo>
                      <a:pt x="810260" y="199390"/>
                      <a:pt x="798830" y="275590"/>
                      <a:pt x="830580" y="267970"/>
                    </a:cubicBezTo>
                    <a:cubicBezTo>
                      <a:pt x="824230" y="240030"/>
                      <a:pt x="873760" y="228600"/>
                      <a:pt x="849630" y="198120"/>
                    </a:cubicBezTo>
                    <a:cubicBezTo>
                      <a:pt x="857250" y="193040"/>
                      <a:pt x="867410" y="186690"/>
                      <a:pt x="875030" y="189230"/>
                    </a:cubicBezTo>
                    <a:cubicBezTo>
                      <a:pt x="866140" y="208280"/>
                      <a:pt x="889000" y="204470"/>
                      <a:pt x="873760" y="222250"/>
                    </a:cubicBezTo>
                    <a:lnTo>
                      <a:pt x="885190" y="222250"/>
                    </a:lnTo>
                    <a:lnTo>
                      <a:pt x="867410" y="245110"/>
                    </a:lnTo>
                    <a:cubicBezTo>
                      <a:pt x="880110" y="257810"/>
                      <a:pt x="901700" y="271780"/>
                      <a:pt x="909320" y="280670"/>
                    </a:cubicBezTo>
                    <a:cubicBezTo>
                      <a:pt x="925830" y="271780"/>
                      <a:pt x="904240" y="262890"/>
                      <a:pt x="923290" y="257810"/>
                    </a:cubicBezTo>
                    <a:cubicBezTo>
                      <a:pt x="916940" y="267970"/>
                      <a:pt x="928370" y="275590"/>
                      <a:pt x="937260" y="275590"/>
                    </a:cubicBezTo>
                    <a:cubicBezTo>
                      <a:pt x="919480" y="267970"/>
                      <a:pt x="937260" y="248920"/>
                      <a:pt x="947420" y="243840"/>
                    </a:cubicBezTo>
                    <a:cubicBezTo>
                      <a:pt x="965200" y="243840"/>
                      <a:pt x="979170" y="261620"/>
                      <a:pt x="976630" y="265430"/>
                    </a:cubicBezTo>
                    <a:lnTo>
                      <a:pt x="962660" y="279400"/>
                    </a:lnTo>
                    <a:cubicBezTo>
                      <a:pt x="971550" y="271780"/>
                      <a:pt x="966470" y="289560"/>
                      <a:pt x="977900" y="283210"/>
                    </a:cubicBezTo>
                    <a:cubicBezTo>
                      <a:pt x="981710" y="273050"/>
                      <a:pt x="989330" y="256540"/>
                      <a:pt x="994410" y="242570"/>
                    </a:cubicBezTo>
                    <a:cubicBezTo>
                      <a:pt x="1005840" y="237490"/>
                      <a:pt x="1013460" y="251460"/>
                      <a:pt x="1017270" y="248920"/>
                    </a:cubicBezTo>
                    <a:lnTo>
                      <a:pt x="999490" y="260350"/>
                    </a:lnTo>
                    <a:cubicBezTo>
                      <a:pt x="1022350" y="256540"/>
                      <a:pt x="1004570" y="289560"/>
                      <a:pt x="1027430" y="281940"/>
                    </a:cubicBezTo>
                    <a:lnTo>
                      <a:pt x="1033780" y="266700"/>
                    </a:lnTo>
                    <a:cubicBezTo>
                      <a:pt x="1038860" y="269240"/>
                      <a:pt x="1040130" y="275590"/>
                      <a:pt x="1036320" y="281940"/>
                    </a:cubicBezTo>
                    <a:cubicBezTo>
                      <a:pt x="1040130" y="271780"/>
                      <a:pt x="1052830" y="273050"/>
                      <a:pt x="1059180" y="269240"/>
                    </a:cubicBezTo>
                    <a:lnTo>
                      <a:pt x="1060450" y="279400"/>
                    </a:lnTo>
                    <a:cubicBezTo>
                      <a:pt x="1070610" y="273050"/>
                      <a:pt x="1083310" y="251460"/>
                      <a:pt x="1094740" y="270510"/>
                    </a:cubicBezTo>
                    <a:cubicBezTo>
                      <a:pt x="1085850" y="246380"/>
                      <a:pt x="1083310" y="270510"/>
                      <a:pt x="1065530" y="259080"/>
                    </a:cubicBezTo>
                    <a:cubicBezTo>
                      <a:pt x="1055370" y="241300"/>
                      <a:pt x="1082040" y="242570"/>
                      <a:pt x="1085850" y="240030"/>
                    </a:cubicBezTo>
                    <a:cubicBezTo>
                      <a:pt x="1084580" y="265430"/>
                      <a:pt x="1111250" y="242570"/>
                      <a:pt x="1122680" y="242570"/>
                    </a:cubicBezTo>
                    <a:cubicBezTo>
                      <a:pt x="1129030" y="251460"/>
                      <a:pt x="1135380" y="255270"/>
                      <a:pt x="1140460" y="261620"/>
                    </a:cubicBezTo>
                    <a:lnTo>
                      <a:pt x="1145540" y="245110"/>
                    </a:lnTo>
                    <a:cubicBezTo>
                      <a:pt x="1150620" y="278130"/>
                      <a:pt x="1169670" y="237490"/>
                      <a:pt x="1182370" y="247650"/>
                    </a:cubicBezTo>
                    <a:cubicBezTo>
                      <a:pt x="1176020" y="257810"/>
                      <a:pt x="1176020" y="270510"/>
                      <a:pt x="1186180" y="275590"/>
                    </a:cubicBezTo>
                    <a:cubicBezTo>
                      <a:pt x="1173480" y="251460"/>
                      <a:pt x="1206500" y="245110"/>
                      <a:pt x="1202690" y="228600"/>
                    </a:cubicBezTo>
                    <a:cubicBezTo>
                      <a:pt x="1226820" y="237490"/>
                      <a:pt x="1197610" y="259080"/>
                      <a:pt x="1203960" y="276860"/>
                    </a:cubicBezTo>
                    <a:cubicBezTo>
                      <a:pt x="1215390" y="257810"/>
                      <a:pt x="1230630" y="289560"/>
                      <a:pt x="1238250" y="265430"/>
                    </a:cubicBezTo>
                    <a:cubicBezTo>
                      <a:pt x="1220470" y="257810"/>
                      <a:pt x="1240790" y="250190"/>
                      <a:pt x="1244600" y="238760"/>
                    </a:cubicBezTo>
                    <a:cubicBezTo>
                      <a:pt x="1266190" y="240030"/>
                      <a:pt x="1240790" y="248920"/>
                      <a:pt x="1256030" y="257810"/>
                    </a:cubicBezTo>
                    <a:cubicBezTo>
                      <a:pt x="1264920" y="254000"/>
                      <a:pt x="1277620" y="236220"/>
                      <a:pt x="1262380" y="228600"/>
                    </a:cubicBezTo>
                    <a:cubicBezTo>
                      <a:pt x="1275080" y="233680"/>
                      <a:pt x="1289050" y="210820"/>
                      <a:pt x="1304290" y="226060"/>
                    </a:cubicBezTo>
                    <a:cubicBezTo>
                      <a:pt x="1310640" y="241300"/>
                      <a:pt x="1277620" y="232410"/>
                      <a:pt x="1285240" y="243840"/>
                    </a:cubicBezTo>
                    <a:cubicBezTo>
                      <a:pt x="1315720" y="245110"/>
                      <a:pt x="1300480" y="207010"/>
                      <a:pt x="1328420" y="201930"/>
                    </a:cubicBezTo>
                    <a:cubicBezTo>
                      <a:pt x="1315720" y="194310"/>
                      <a:pt x="1328420" y="166370"/>
                      <a:pt x="1341120" y="157480"/>
                    </a:cubicBezTo>
                    <a:cubicBezTo>
                      <a:pt x="1372870" y="163830"/>
                      <a:pt x="1327150" y="166370"/>
                      <a:pt x="1339850" y="185420"/>
                    </a:cubicBezTo>
                    <a:lnTo>
                      <a:pt x="1352550" y="182880"/>
                    </a:lnTo>
                    <a:cubicBezTo>
                      <a:pt x="1370330" y="209550"/>
                      <a:pt x="1315720" y="226060"/>
                      <a:pt x="1332230" y="247650"/>
                    </a:cubicBezTo>
                    <a:lnTo>
                      <a:pt x="1346200" y="238760"/>
                    </a:lnTo>
                    <a:cubicBezTo>
                      <a:pt x="1343660" y="246380"/>
                      <a:pt x="1338580" y="260350"/>
                      <a:pt x="1344930" y="266700"/>
                    </a:cubicBezTo>
                    <a:cubicBezTo>
                      <a:pt x="1348740" y="247650"/>
                      <a:pt x="1376680" y="261620"/>
                      <a:pt x="1379220" y="257810"/>
                    </a:cubicBezTo>
                    <a:cubicBezTo>
                      <a:pt x="1381760" y="242570"/>
                      <a:pt x="1367790" y="262890"/>
                      <a:pt x="1370330" y="250190"/>
                    </a:cubicBezTo>
                    <a:cubicBezTo>
                      <a:pt x="1384300" y="246380"/>
                      <a:pt x="1390650" y="219710"/>
                      <a:pt x="1413510" y="229870"/>
                    </a:cubicBezTo>
                    <a:cubicBezTo>
                      <a:pt x="1400810" y="241300"/>
                      <a:pt x="1418590" y="251460"/>
                      <a:pt x="1413510" y="260350"/>
                    </a:cubicBezTo>
                    <a:cubicBezTo>
                      <a:pt x="1424940" y="266700"/>
                      <a:pt x="1417320" y="241300"/>
                      <a:pt x="1432560" y="250190"/>
                    </a:cubicBezTo>
                    <a:lnTo>
                      <a:pt x="1431290" y="259080"/>
                    </a:lnTo>
                    <a:cubicBezTo>
                      <a:pt x="1487170" y="261620"/>
                      <a:pt x="1557020" y="260350"/>
                      <a:pt x="1606550" y="224790"/>
                    </a:cubicBezTo>
                    <a:cubicBezTo>
                      <a:pt x="1607820" y="223520"/>
                      <a:pt x="1609090" y="222250"/>
                      <a:pt x="1610360" y="222250"/>
                    </a:cubicBezTo>
                    <a:cubicBezTo>
                      <a:pt x="1631412" y="237490"/>
                      <a:pt x="1711270" y="238760"/>
                      <a:pt x="1833719" y="250190"/>
                    </a:cubicBezTo>
                    <a:cubicBezTo>
                      <a:pt x="1780480" y="245110"/>
                      <a:pt x="1833719" y="233680"/>
                      <a:pt x="1860338" y="232410"/>
                    </a:cubicBezTo>
                    <a:lnTo>
                      <a:pt x="1918900" y="250190"/>
                    </a:lnTo>
                    <a:cubicBezTo>
                      <a:pt x="1988110" y="260350"/>
                      <a:pt x="2083940" y="243840"/>
                      <a:pt x="2147826" y="233680"/>
                    </a:cubicBezTo>
                    <a:cubicBezTo>
                      <a:pt x="2158474" y="237490"/>
                      <a:pt x="2163798" y="242570"/>
                      <a:pt x="2163798" y="246380"/>
                    </a:cubicBezTo>
                    <a:cubicBezTo>
                      <a:pt x="2227685" y="257810"/>
                      <a:pt x="2227685" y="236220"/>
                      <a:pt x="2254304" y="232410"/>
                    </a:cubicBezTo>
                    <a:lnTo>
                      <a:pt x="2296895" y="245110"/>
                    </a:lnTo>
                    <a:lnTo>
                      <a:pt x="2307543" y="232410"/>
                    </a:lnTo>
                    <a:cubicBezTo>
                      <a:pt x="2371429" y="224790"/>
                      <a:pt x="2456611" y="228600"/>
                      <a:pt x="2445963" y="248920"/>
                    </a:cubicBezTo>
                    <a:cubicBezTo>
                      <a:pt x="2472582" y="245110"/>
                      <a:pt x="2493878" y="241300"/>
                      <a:pt x="2461935" y="234950"/>
                    </a:cubicBezTo>
                    <a:cubicBezTo>
                      <a:pt x="2525821" y="246380"/>
                      <a:pt x="2696185" y="246380"/>
                      <a:pt x="2807986" y="240030"/>
                    </a:cubicBezTo>
                    <a:cubicBezTo>
                      <a:pt x="2754747" y="234950"/>
                      <a:pt x="2760071" y="228600"/>
                      <a:pt x="2754747" y="215900"/>
                    </a:cubicBezTo>
                    <a:cubicBezTo>
                      <a:pt x="2813310" y="194310"/>
                      <a:pt x="2818634" y="219710"/>
                      <a:pt x="2866549" y="207010"/>
                    </a:cubicBezTo>
                    <a:cubicBezTo>
                      <a:pt x="2866549" y="214630"/>
                      <a:pt x="2919787" y="223520"/>
                      <a:pt x="2866549" y="228600"/>
                    </a:cubicBezTo>
                    <a:cubicBezTo>
                      <a:pt x="3015617" y="256540"/>
                      <a:pt x="3228571" y="233680"/>
                      <a:pt x="3420231" y="240030"/>
                    </a:cubicBezTo>
                    <a:cubicBezTo>
                      <a:pt x="3457498" y="236220"/>
                      <a:pt x="3446850" y="233680"/>
                      <a:pt x="3462821" y="227330"/>
                    </a:cubicBezTo>
                    <a:cubicBezTo>
                      <a:pt x="3585270" y="248920"/>
                      <a:pt x="3729015" y="226060"/>
                      <a:pt x="3856787" y="236220"/>
                    </a:cubicBezTo>
                    <a:cubicBezTo>
                      <a:pt x="3830168" y="227330"/>
                      <a:pt x="3867435" y="201930"/>
                      <a:pt x="3941969" y="200660"/>
                    </a:cubicBezTo>
                    <a:cubicBezTo>
                      <a:pt x="4021827" y="182880"/>
                      <a:pt x="3973913" y="226060"/>
                      <a:pt x="4043123" y="236220"/>
                    </a:cubicBezTo>
                    <a:cubicBezTo>
                      <a:pt x="4080390" y="227330"/>
                      <a:pt x="4144276" y="226060"/>
                      <a:pt x="4170896" y="227330"/>
                    </a:cubicBezTo>
                    <a:lnTo>
                      <a:pt x="4170896" y="229870"/>
                    </a:lnTo>
                    <a:cubicBezTo>
                      <a:pt x="4213486" y="219710"/>
                      <a:pt x="4282697" y="214630"/>
                      <a:pt x="4335936" y="223520"/>
                    </a:cubicBezTo>
                    <a:lnTo>
                      <a:pt x="4325288" y="224790"/>
                    </a:lnTo>
                    <a:cubicBezTo>
                      <a:pt x="4367879" y="226060"/>
                      <a:pt x="4415793" y="237490"/>
                      <a:pt x="4458384" y="236220"/>
                    </a:cubicBezTo>
                    <a:cubicBezTo>
                      <a:pt x="4479680" y="219710"/>
                      <a:pt x="4586157" y="229870"/>
                      <a:pt x="4612776" y="214630"/>
                    </a:cubicBezTo>
                    <a:cubicBezTo>
                      <a:pt x="4618100" y="215900"/>
                      <a:pt x="4612776" y="217170"/>
                      <a:pt x="4623424" y="220980"/>
                    </a:cubicBezTo>
                    <a:lnTo>
                      <a:pt x="4628748" y="207010"/>
                    </a:lnTo>
                    <a:lnTo>
                      <a:pt x="4713930" y="214630"/>
                    </a:lnTo>
                    <a:cubicBezTo>
                      <a:pt x="4692634" y="219710"/>
                      <a:pt x="4692634" y="226060"/>
                      <a:pt x="4666015" y="229870"/>
                    </a:cubicBezTo>
                    <a:cubicBezTo>
                      <a:pt x="4761845" y="240030"/>
                      <a:pt x="4697958" y="217170"/>
                      <a:pt x="4745873" y="209550"/>
                    </a:cubicBezTo>
                    <a:cubicBezTo>
                      <a:pt x="4809759" y="199390"/>
                      <a:pt x="4809759" y="213360"/>
                      <a:pt x="4836379" y="219710"/>
                    </a:cubicBezTo>
                    <a:cubicBezTo>
                      <a:pt x="4809759" y="227330"/>
                      <a:pt x="4788464" y="215900"/>
                      <a:pt x="4772492" y="218440"/>
                    </a:cubicBezTo>
                    <a:cubicBezTo>
                      <a:pt x="4735226" y="229870"/>
                      <a:pt x="4809759" y="223520"/>
                      <a:pt x="4815083" y="231140"/>
                    </a:cubicBezTo>
                    <a:cubicBezTo>
                      <a:pt x="4831055" y="231140"/>
                      <a:pt x="4836379" y="214630"/>
                      <a:pt x="4884294" y="217170"/>
                    </a:cubicBezTo>
                    <a:cubicBezTo>
                      <a:pt x="4926884" y="218440"/>
                      <a:pt x="5022714" y="214630"/>
                      <a:pt x="5012066" y="229870"/>
                    </a:cubicBezTo>
                    <a:cubicBezTo>
                      <a:pt x="5049333" y="222250"/>
                      <a:pt x="5086601" y="223520"/>
                      <a:pt x="5113220" y="215900"/>
                    </a:cubicBezTo>
                    <a:cubicBezTo>
                      <a:pt x="5081277" y="213360"/>
                      <a:pt x="5017390" y="209550"/>
                      <a:pt x="5012066" y="199390"/>
                    </a:cubicBezTo>
                    <a:cubicBezTo>
                      <a:pt x="5044009" y="196850"/>
                      <a:pt x="5102572" y="193040"/>
                      <a:pt x="5113220" y="199390"/>
                    </a:cubicBezTo>
                    <a:lnTo>
                      <a:pt x="5086601" y="203200"/>
                    </a:lnTo>
                    <a:cubicBezTo>
                      <a:pt x="5113220" y="199390"/>
                      <a:pt x="5198402" y="204470"/>
                      <a:pt x="5155811" y="189230"/>
                    </a:cubicBezTo>
                    <a:lnTo>
                      <a:pt x="5219697" y="209550"/>
                    </a:lnTo>
                    <a:cubicBezTo>
                      <a:pt x="5240993" y="198120"/>
                      <a:pt x="5304879" y="198120"/>
                      <a:pt x="5358118" y="195580"/>
                    </a:cubicBezTo>
                    <a:cubicBezTo>
                      <a:pt x="5358118" y="210820"/>
                      <a:pt x="5320851" y="228600"/>
                      <a:pt x="5416680" y="232410"/>
                    </a:cubicBezTo>
                    <a:lnTo>
                      <a:pt x="5501862" y="215900"/>
                    </a:lnTo>
                    <a:cubicBezTo>
                      <a:pt x="5544453" y="214630"/>
                      <a:pt x="5555101" y="218440"/>
                      <a:pt x="5549777" y="227330"/>
                    </a:cubicBezTo>
                    <a:cubicBezTo>
                      <a:pt x="5698845" y="236220"/>
                      <a:pt x="5704169" y="184150"/>
                      <a:pt x="5821294" y="198120"/>
                    </a:cubicBezTo>
                    <a:cubicBezTo>
                      <a:pt x="5773379" y="217170"/>
                      <a:pt x="5810646" y="218440"/>
                      <a:pt x="5863885" y="223520"/>
                    </a:cubicBezTo>
                    <a:cubicBezTo>
                      <a:pt x="5863885" y="220980"/>
                      <a:pt x="5869209" y="214630"/>
                      <a:pt x="5890504" y="213360"/>
                    </a:cubicBezTo>
                    <a:cubicBezTo>
                      <a:pt x="5874533" y="204470"/>
                      <a:pt x="5858561" y="226060"/>
                      <a:pt x="5815970" y="213360"/>
                    </a:cubicBezTo>
                    <a:cubicBezTo>
                      <a:pt x="5805322" y="201930"/>
                      <a:pt x="5863885" y="205740"/>
                      <a:pt x="5890504" y="201930"/>
                    </a:cubicBezTo>
                    <a:cubicBezTo>
                      <a:pt x="5996981" y="242570"/>
                      <a:pt x="6241879" y="212090"/>
                      <a:pt x="6412243" y="231140"/>
                    </a:cubicBezTo>
                    <a:cubicBezTo>
                      <a:pt x="6401596" y="208280"/>
                      <a:pt x="6486778" y="224790"/>
                      <a:pt x="6524044" y="215900"/>
                    </a:cubicBezTo>
                    <a:cubicBezTo>
                      <a:pt x="6513397" y="240030"/>
                      <a:pt x="6619874" y="212090"/>
                      <a:pt x="6667789" y="226060"/>
                    </a:cubicBezTo>
                    <a:lnTo>
                      <a:pt x="6646493" y="207010"/>
                    </a:lnTo>
                    <a:cubicBezTo>
                      <a:pt x="6752971" y="220980"/>
                      <a:pt x="6816857" y="171450"/>
                      <a:pt x="6880743" y="199390"/>
                    </a:cubicBezTo>
                    <a:cubicBezTo>
                      <a:pt x="6939306" y="207010"/>
                      <a:pt x="6859448" y="215900"/>
                      <a:pt x="6838152" y="219710"/>
                    </a:cubicBezTo>
                    <a:cubicBezTo>
                      <a:pt x="6918010" y="245110"/>
                      <a:pt x="7056431" y="199390"/>
                      <a:pt x="7120317" y="227330"/>
                    </a:cubicBezTo>
                    <a:cubicBezTo>
                      <a:pt x="7125641" y="218440"/>
                      <a:pt x="7104346" y="203200"/>
                      <a:pt x="7173556" y="194310"/>
                    </a:cubicBezTo>
                    <a:cubicBezTo>
                      <a:pt x="7232119" y="204470"/>
                      <a:pt x="7343920" y="217170"/>
                      <a:pt x="7333272" y="220980"/>
                    </a:cubicBezTo>
                    <a:cubicBezTo>
                      <a:pt x="7381187" y="215900"/>
                      <a:pt x="7391835" y="209550"/>
                      <a:pt x="7445073" y="217170"/>
                    </a:cubicBezTo>
                    <a:cubicBezTo>
                      <a:pt x="7439750" y="223520"/>
                      <a:pt x="7418454" y="223520"/>
                      <a:pt x="7402482" y="227330"/>
                    </a:cubicBezTo>
                    <a:cubicBezTo>
                      <a:pt x="7482340" y="233680"/>
                      <a:pt x="7551551" y="223520"/>
                      <a:pt x="7620761" y="214630"/>
                    </a:cubicBezTo>
                    <a:cubicBezTo>
                      <a:pt x="7663351" y="232410"/>
                      <a:pt x="7807096" y="223520"/>
                      <a:pt x="7902926" y="233680"/>
                    </a:cubicBezTo>
                    <a:cubicBezTo>
                      <a:pt x="7956165" y="212090"/>
                      <a:pt x="8051994" y="242570"/>
                      <a:pt x="8062642" y="214630"/>
                    </a:cubicBezTo>
                    <a:cubicBezTo>
                      <a:pt x="8062642" y="217170"/>
                      <a:pt x="8073289" y="220980"/>
                      <a:pt x="8078613" y="223520"/>
                    </a:cubicBezTo>
                    <a:cubicBezTo>
                      <a:pt x="8115880" y="215900"/>
                      <a:pt x="8142500" y="196850"/>
                      <a:pt x="8185090" y="195580"/>
                    </a:cubicBezTo>
                    <a:lnTo>
                      <a:pt x="8169119" y="214630"/>
                    </a:lnTo>
                    <a:cubicBezTo>
                      <a:pt x="8158471" y="236220"/>
                      <a:pt x="8275596" y="222250"/>
                      <a:pt x="8302216" y="228600"/>
                    </a:cubicBezTo>
                    <a:cubicBezTo>
                      <a:pt x="8275596" y="215900"/>
                      <a:pt x="8355454" y="229870"/>
                      <a:pt x="8360778" y="217170"/>
                    </a:cubicBezTo>
                    <a:lnTo>
                      <a:pt x="8414016" y="210820"/>
                    </a:lnTo>
                    <a:cubicBezTo>
                      <a:pt x="8499199" y="205740"/>
                      <a:pt x="8424665" y="201930"/>
                      <a:pt x="8525818" y="199390"/>
                    </a:cubicBezTo>
                    <a:cubicBezTo>
                      <a:pt x="8584381" y="198120"/>
                      <a:pt x="8547113" y="220980"/>
                      <a:pt x="8525818" y="218440"/>
                    </a:cubicBezTo>
                    <a:cubicBezTo>
                      <a:pt x="8573732" y="228600"/>
                      <a:pt x="8626972" y="222250"/>
                      <a:pt x="8674886" y="218440"/>
                    </a:cubicBezTo>
                    <a:cubicBezTo>
                      <a:pt x="8653591" y="218440"/>
                      <a:pt x="8648267" y="217170"/>
                      <a:pt x="8669562" y="213360"/>
                    </a:cubicBezTo>
                    <a:cubicBezTo>
                      <a:pt x="8669562" y="215900"/>
                      <a:pt x="8674886" y="217170"/>
                      <a:pt x="8680210" y="218440"/>
                    </a:cubicBezTo>
                    <a:cubicBezTo>
                      <a:pt x="8701505" y="217170"/>
                      <a:pt x="8717477" y="215900"/>
                      <a:pt x="8738773" y="215900"/>
                    </a:cubicBezTo>
                    <a:lnTo>
                      <a:pt x="8738773" y="217170"/>
                    </a:lnTo>
                    <a:cubicBezTo>
                      <a:pt x="8765392" y="215900"/>
                      <a:pt x="8792011" y="214630"/>
                      <a:pt x="8813307" y="213360"/>
                    </a:cubicBezTo>
                    <a:cubicBezTo>
                      <a:pt x="8829278" y="212090"/>
                      <a:pt x="8839926" y="210820"/>
                      <a:pt x="8850574" y="210820"/>
                    </a:cubicBezTo>
                    <a:cubicBezTo>
                      <a:pt x="8882517" y="209550"/>
                      <a:pt x="8893165" y="209550"/>
                      <a:pt x="8861222" y="213360"/>
                    </a:cubicBezTo>
                    <a:cubicBezTo>
                      <a:pt x="8855897" y="212090"/>
                      <a:pt x="8855897" y="210820"/>
                      <a:pt x="8850574" y="210820"/>
                    </a:cubicBezTo>
                    <a:cubicBezTo>
                      <a:pt x="8839926" y="210820"/>
                      <a:pt x="8829278" y="212090"/>
                      <a:pt x="8813307" y="213360"/>
                    </a:cubicBezTo>
                    <a:cubicBezTo>
                      <a:pt x="8792011" y="215900"/>
                      <a:pt x="8770716" y="220980"/>
                      <a:pt x="8754745" y="222250"/>
                    </a:cubicBezTo>
                    <a:cubicBezTo>
                      <a:pt x="8770716" y="222250"/>
                      <a:pt x="8786688" y="223520"/>
                      <a:pt x="8797335" y="226060"/>
                    </a:cubicBezTo>
                    <a:lnTo>
                      <a:pt x="8781364" y="240030"/>
                    </a:lnTo>
                    <a:cubicBezTo>
                      <a:pt x="8818631" y="241300"/>
                      <a:pt x="8914460" y="224790"/>
                      <a:pt x="8914460" y="218440"/>
                    </a:cubicBezTo>
                    <a:cubicBezTo>
                      <a:pt x="9052881" y="231140"/>
                      <a:pt x="9287131" y="220980"/>
                      <a:pt x="9382960" y="212090"/>
                    </a:cubicBezTo>
                    <a:cubicBezTo>
                      <a:pt x="9388284" y="210820"/>
                      <a:pt x="9398932" y="209550"/>
                      <a:pt x="9409580" y="209550"/>
                    </a:cubicBezTo>
                    <a:cubicBezTo>
                      <a:pt x="9404256" y="210820"/>
                      <a:pt x="9393608" y="210820"/>
                      <a:pt x="9382960" y="212090"/>
                    </a:cubicBezTo>
                    <a:cubicBezTo>
                      <a:pt x="9366989" y="215900"/>
                      <a:pt x="9361665" y="219710"/>
                      <a:pt x="9382960" y="214630"/>
                    </a:cubicBezTo>
                    <a:cubicBezTo>
                      <a:pt x="9430875" y="212090"/>
                      <a:pt x="9484114" y="199390"/>
                      <a:pt x="9489438" y="208280"/>
                    </a:cubicBezTo>
                    <a:cubicBezTo>
                      <a:pt x="9537353" y="201930"/>
                      <a:pt x="9532029" y="218440"/>
                      <a:pt x="9606563" y="219710"/>
                    </a:cubicBezTo>
                    <a:cubicBezTo>
                      <a:pt x="9606563" y="222250"/>
                      <a:pt x="9611887" y="212090"/>
                      <a:pt x="9606563" y="208280"/>
                    </a:cubicBezTo>
                    <a:cubicBezTo>
                      <a:pt x="9601239" y="208280"/>
                      <a:pt x="9601239" y="207010"/>
                      <a:pt x="9595915" y="207010"/>
                    </a:cubicBezTo>
                    <a:cubicBezTo>
                      <a:pt x="9601239" y="207010"/>
                      <a:pt x="9606563" y="207010"/>
                      <a:pt x="9606563" y="208280"/>
                    </a:cubicBezTo>
                    <a:cubicBezTo>
                      <a:pt x="9729011" y="227330"/>
                      <a:pt x="9878080" y="194310"/>
                      <a:pt x="10021825" y="207010"/>
                    </a:cubicBezTo>
                    <a:lnTo>
                      <a:pt x="10027148" y="207010"/>
                    </a:lnTo>
                    <a:lnTo>
                      <a:pt x="10021825" y="207010"/>
                    </a:lnTo>
                    <a:cubicBezTo>
                      <a:pt x="10011176" y="208280"/>
                      <a:pt x="9995205" y="215900"/>
                      <a:pt x="9979233" y="220980"/>
                    </a:cubicBezTo>
                    <a:cubicBezTo>
                      <a:pt x="10091034" y="213360"/>
                      <a:pt x="10197512" y="208280"/>
                      <a:pt x="10298665" y="190500"/>
                    </a:cubicBezTo>
                    <a:cubicBezTo>
                      <a:pt x="10288018" y="196850"/>
                      <a:pt x="10293341" y="203200"/>
                      <a:pt x="10266722" y="207010"/>
                    </a:cubicBezTo>
                    <a:cubicBezTo>
                      <a:pt x="10346580" y="207010"/>
                      <a:pt x="10437086" y="203200"/>
                      <a:pt x="10474353" y="189230"/>
                    </a:cubicBezTo>
                    <a:cubicBezTo>
                      <a:pt x="10421114" y="182880"/>
                      <a:pt x="10469029" y="196850"/>
                      <a:pt x="10437086" y="196850"/>
                    </a:cubicBezTo>
                    <a:cubicBezTo>
                      <a:pt x="10378523" y="184150"/>
                      <a:pt x="10479676" y="170180"/>
                      <a:pt x="10532915" y="173990"/>
                    </a:cubicBezTo>
                    <a:lnTo>
                      <a:pt x="10532915" y="176530"/>
                    </a:lnTo>
                    <a:cubicBezTo>
                      <a:pt x="10612773" y="176530"/>
                      <a:pt x="10612773" y="167640"/>
                      <a:pt x="10692632" y="167640"/>
                    </a:cubicBezTo>
                    <a:cubicBezTo>
                      <a:pt x="10740546" y="175260"/>
                      <a:pt x="10650040" y="171450"/>
                      <a:pt x="10671336" y="180340"/>
                    </a:cubicBezTo>
                    <a:cubicBezTo>
                      <a:pt x="10687307" y="203200"/>
                      <a:pt x="10847024" y="195580"/>
                      <a:pt x="10862995" y="198120"/>
                    </a:cubicBezTo>
                    <a:cubicBezTo>
                      <a:pt x="10884291" y="193040"/>
                      <a:pt x="10910910" y="189230"/>
                      <a:pt x="10905586" y="182880"/>
                    </a:cubicBezTo>
                    <a:cubicBezTo>
                      <a:pt x="10964148" y="176530"/>
                      <a:pt x="10932205" y="196850"/>
                      <a:pt x="10974797" y="195580"/>
                    </a:cubicBezTo>
                    <a:lnTo>
                      <a:pt x="11139836" y="152400"/>
                    </a:lnTo>
                    <a:cubicBezTo>
                      <a:pt x="11139836" y="151130"/>
                      <a:pt x="11145160" y="149860"/>
                      <a:pt x="11150484" y="149860"/>
                    </a:cubicBezTo>
                    <a:lnTo>
                      <a:pt x="11139836" y="152400"/>
                    </a:lnTo>
                    <a:cubicBezTo>
                      <a:pt x="11134512" y="158750"/>
                      <a:pt x="11193075" y="171450"/>
                      <a:pt x="11145160" y="180340"/>
                    </a:cubicBezTo>
                    <a:cubicBezTo>
                      <a:pt x="11272933" y="177800"/>
                      <a:pt x="11342143" y="149860"/>
                      <a:pt x="11422001" y="135890"/>
                    </a:cubicBezTo>
                    <a:cubicBezTo>
                      <a:pt x="11459268" y="139700"/>
                      <a:pt x="11581717" y="130810"/>
                      <a:pt x="11624308" y="129540"/>
                    </a:cubicBezTo>
                    <a:cubicBezTo>
                      <a:pt x="11645603" y="142240"/>
                      <a:pt x="11587041" y="128270"/>
                      <a:pt x="11576393" y="138430"/>
                    </a:cubicBezTo>
                    <a:lnTo>
                      <a:pt x="11640279" y="152400"/>
                    </a:lnTo>
                    <a:cubicBezTo>
                      <a:pt x="11555098" y="154940"/>
                      <a:pt x="11650927" y="173990"/>
                      <a:pt x="11603013" y="182880"/>
                    </a:cubicBezTo>
                    <a:cubicBezTo>
                      <a:pt x="11672222" y="175260"/>
                      <a:pt x="11831939" y="184150"/>
                      <a:pt x="11933092" y="187960"/>
                    </a:cubicBezTo>
                    <a:cubicBezTo>
                      <a:pt x="11863882" y="161290"/>
                      <a:pt x="12071513" y="175260"/>
                      <a:pt x="12066189" y="151130"/>
                    </a:cubicBezTo>
                    <a:cubicBezTo>
                      <a:pt x="12183314" y="147320"/>
                      <a:pt x="12124751" y="170180"/>
                      <a:pt x="12172666" y="175260"/>
                    </a:cubicBezTo>
                    <a:cubicBezTo>
                      <a:pt x="12295115" y="166370"/>
                      <a:pt x="12412240" y="172720"/>
                      <a:pt x="12524041" y="170180"/>
                    </a:cubicBezTo>
                    <a:cubicBezTo>
                      <a:pt x="12524041" y="170180"/>
                      <a:pt x="12524041" y="172720"/>
                      <a:pt x="12518717" y="175260"/>
                    </a:cubicBezTo>
                    <a:cubicBezTo>
                      <a:pt x="12619871" y="167640"/>
                      <a:pt x="12790235" y="175260"/>
                      <a:pt x="12891388" y="153670"/>
                    </a:cubicBezTo>
                    <a:cubicBezTo>
                      <a:pt x="12886064" y="158750"/>
                      <a:pt x="12896712" y="162560"/>
                      <a:pt x="12870093" y="166370"/>
                    </a:cubicBezTo>
                    <a:cubicBezTo>
                      <a:pt x="12981893" y="175260"/>
                      <a:pt x="12891388" y="135890"/>
                      <a:pt x="13019161" y="149860"/>
                    </a:cubicBezTo>
                    <a:lnTo>
                      <a:pt x="12987217" y="161290"/>
                    </a:lnTo>
                    <a:cubicBezTo>
                      <a:pt x="13067076" y="149860"/>
                      <a:pt x="13141609" y="171450"/>
                      <a:pt x="13232115" y="153670"/>
                    </a:cubicBezTo>
                    <a:cubicBezTo>
                      <a:pt x="13237439" y="160020"/>
                      <a:pt x="13216144" y="162560"/>
                      <a:pt x="13200172" y="165100"/>
                    </a:cubicBezTo>
                    <a:cubicBezTo>
                      <a:pt x="13285354" y="160020"/>
                      <a:pt x="13375860" y="162560"/>
                      <a:pt x="13445070" y="146050"/>
                    </a:cubicBezTo>
                    <a:cubicBezTo>
                      <a:pt x="13455717" y="153670"/>
                      <a:pt x="13445070" y="160020"/>
                      <a:pt x="13413126" y="165100"/>
                    </a:cubicBezTo>
                    <a:cubicBezTo>
                      <a:pt x="13492985" y="173990"/>
                      <a:pt x="13503632" y="143510"/>
                      <a:pt x="13578167" y="152400"/>
                    </a:cubicBezTo>
                    <a:cubicBezTo>
                      <a:pt x="13599462" y="153670"/>
                      <a:pt x="13642053" y="163830"/>
                      <a:pt x="13626082" y="163830"/>
                    </a:cubicBezTo>
                    <a:cubicBezTo>
                      <a:pt x="13663348" y="153670"/>
                      <a:pt x="13775150" y="153670"/>
                      <a:pt x="13817740" y="149860"/>
                    </a:cubicBezTo>
                    <a:cubicBezTo>
                      <a:pt x="13828389" y="157480"/>
                      <a:pt x="13860331" y="160020"/>
                      <a:pt x="13902923" y="167640"/>
                    </a:cubicBezTo>
                    <a:cubicBezTo>
                      <a:pt x="14264945" y="167640"/>
                      <a:pt x="14637616" y="170180"/>
                      <a:pt x="14999639" y="157480"/>
                    </a:cubicBezTo>
                    <a:cubicBezTo>
                      <a:pt x="15015123" y="156210"/>
                      <a:pt x="15027823" y="153670"/>
                      <a:pt x="15039253" y="151130"/>
                    </a:cubicBezTo>
                    <a:cubicBezTo>
                      <a:pt x="15055762" y="175260"/>
                      <a:pt x="15016393" y="166370"/>
                      <a:pt x="15026553" y="181610"/>
                    </a:cubicBezTo>
                    <a:cubicBezTo>
                      <a:pt x="15025283" y="161290"/>
                      <a:pt x="15043062" y="175260"/>
                      <a:pt x="15072273" y="168910"/>
                    </a:cubicBezTo>
                    <a:lnTo>
                      <a:pt x="15073543" y="171450"/>
                    </a:lnTo>
                    <a:cubicBezTo>
                      <a:pt x="15086243" y="167640"/>
                      <a:pt x="15093862" y="180340"/>
                      <a:pt x="15106562" y="173990"/>
                    </a:cubicBezTo>
                    <a:lnTo>
                      <a:pt x="15106562" y="168910"/>
                    </a:lnTo>
                    <a:cubicBezTo>
                      <a:pt x="15120533" y="156210"/>
                      <a:pt x="15138312" y="195580"/>
                      <a:pt x="15145933" y="168910"/>
                    </a:cubicBezTo>
                    <a:lnTo>
                      <a:pt x="15157362" y="182880"/>
                    </a:lnTo>
                    <a:cubicBezTo>
                      <a:pt x="15171333" y="160020"/>
                      <a:pt x="15180223" y="190500"/>
                      <a:pt x="15198003" y="170180"/>
                    </a:cubicBezTo>
                    <a:lnTo>
                      <a:pt x="15195462" y="173990"/>
                    </a:lnTo>
                    <a:cubicBezTo>
                      <a:pt x="15219593" y="184150"/>
                      <a:pt x="15244993" y="148590"/>
                      <a:pt x="15253883" y="167640"/>
                    </a:cubicBezTo>
                    <a:cubicBezTo>
                      <a:pt x="15274203" y="163830"/>
                      <a:pt x="15297062" y="160020"/>
                      <a:pt x="15300873" y="140970"/>
                    </a:cubicBezTo>
                    <a:cubicBezTo>
                      <a:pt x="15305953" y="147320"/>
                      <a:pt x="15302143" y="158750"/>
                      <a:pt x="15299603" y="165100"/>
                    </a:cubicBezTo>
                    <a:cubicBezTo>
                      <a:pt x="15375803" y="156210"/>
                      <a:pt x="15459623" y="160020"/>
                      <a:pt x="15526933" y="135890"/>
                    </a:cubicBezTo>
                    <a:cubicBezTo>
                      <a:pt x="15530743" y="139700"/>
                      <a:pt x="15525662" y="142240"/>
                      <a:pt x="15524393" y="147320"/>
                    </a:cubicBezTo>
                    <a:cubicBezTo>
                      <a:pt x="15566303" y="125730"/>
                      <a:pt x="15610753" y="170180"/>
                      <a:pt x="15641233" y="129540"/>
                    </a:cubicBezTo>
                    <a:lnTo>
                      <a:pt x="15652662" y="113030"/>
                    </a:lnTo>
                    <a:cubicBezTo>
                      <a:pt x="15662823" y="119380"/>
                      <a:pt x="15661553" y="132080"/>
                      <a:pt x="15669173" y="137160"/>
                    </a:cubicBezTo>
                    <a:cubicBezTo>
                      <a:pt x="15676793" y="125730"/>
                      <a:pt x="15707273" y="134620"/>
                      <a:pt x="15712353" y="119380"/>
                    </a:cubicBezTo>
                    <a:cubicBezTo>
                      <a:pt x="15717433" y="125730"/>
                      <a:pt x="15711083" y="128270"/>
                      <a:pt x="15711083" y="133350"/>
                    </a:cubicBezTo>
                    <a:cubicBezTo>
                      <a:pt x="15730133" y="137160"/>
                      <a:pt x="15752993" y="111760"/>
                      <a:pt x="15770773" y="116840"/>
                    </a:cubicBezTo>
                    <a:lnTo>
                      <a:pt x="15764423" y="124460"/>
                    </a:lnTo>
                    <a:cubicBezTo>
                      <a:pt x="15860943" y="153670"/>
                      <a:pt x="15984133" y="176530"/>
                      <a:pt x="16064143" y="138430"/>
                    </a:cubicBezTo>
                    <a:cubicBezTo>
                      <a:pt x="16085733" y="132080"/>
                      <a:pt x="16074303" y="160020"/>
                      <a:pt x="16083193" y="158750"/>
                    </a:cubicBezTo>
                    <a:cubicBezTo>
                      <a:pt x="16164473" y="128270"/>
                      <a:pt x="16262262" y="176530"/>
                      <a:pt x="16337193" y="128270"/>
                    </a:cubicBezTo>
                    <a:cubicBezTo>
                      <a:pt x="16395612" y="115570"/>
                      <a:pt x="16413393" y="62230"/>
                      <a:pt x="16413393" y="62230"/>
                    </a:cubicBezTo>
                    <a:cubicBezTo>
                      <a:pt x="16274962" y="83820"/>
                      <a:pt x="16150503" y="60960"/>
                      <a:pt x="16010803" y="33020"/>
                    </a:cubicBezTo>
                    <a:close/>
                  </a:path>
                </a:pathLst>
              </a:custGeom>
              <a:solidFill>
                <a:srgbClr val="F0EFEC"/>
              </a:solidFill>
            </p:spPr>
          </p:sp>
        </p:grpSp>
        <p:grpSp>
          <p:nvGrpSpPr>
            <p:cNvPr id="11" name="Group 11"/>
            <p:cNvGrpSpPr/>
            <p:nvPr/>
          </p:nvGrpSpPr>
          <p:grpSpPr>
            <a:xfrm>
              <a:off x="10252644" y="734725"/>
              <a:ext cx="7174914" cy="154205"/>
              <a:chOff x="0" y="0"/>
              <a:chExt cx="16545473" cy="355600"/>
            </a:xfrm>
          </p:grpSpPr>
          <p:sp>
            <p:nvSpPr>
              <p:cNvPr id="12" name="Freeform 12"/>
              <p:cNvSpPr/>
              <p:nvPr/>
            </p:nvSpPr>
            <p:spPr>
              <a:xfrm>
                <a:off x="92710" y="21590"/>
                <a:ext cx="16413392" cy="293370"/>
              </a:xfrm>
              <a:custGeom>
                <a:avLst/>
                <a:gdLst/>
                <a:ahLst/>
                <a:cxnLst/>
                <a:rect l="l" t="t" r="r" b="b"/>
                <a:pathLst>
                  <a:path w="16413392" h="293370">
                    <a:moveTo>
                      <a:pt x="16010803" y="33020"/>
                    </a:moveTo>
                    <a:cubicBezTo>
                      <a:pt x="15963812" y="36830"/>
                      <a:pt x="15902853" y="45720"/>
                      <a:pt x="15859673" y="36830"/>
                    </a:cubicBezTo>
                    <a:cubicBezTo>
                      <a:pt x="15678062" y="41910"/>
                      <a:pt x="15496453" y="0"/>
                      <a:pt x="15311033" y="17780"/>
                    </a:cubicBezTo>
                    <a:cubicBezTo>
                      <a:pt x="15321193" y="24130"/>
                      <a:pt x="15311033" y="34290"/>
                      <a:pt x="15300873" y="38100"/>
                    </a:cubicBezTo>
                    <a:lnTo>
                      <a:pt x="15298333" y="31750"/>
                    </a:lnTo>
                    <a:lnTo>
                      <a:pt x="15284362" y="44450"/>
                    </a:lnTo>
                    <a:cubicBezTo>
                      <a:pt x="15270393" y="45720"/>
                      <a:pt x="15276743" y="29210"/>
                      <a:pt x="15288173" y="26670"/>
                    </a:cubicBezTo>
                    <a:cubicBezTo>
                      <a:pt x="15214512" y="26670"/>
                      <a:pt x="15148473" y="33020"/>
                      <a:pt x="15076083" y="29210"/>
                    </a:cubicBezTo>
                    <a:cubicBezTo>
                      <a:pt x="15071003" y="49530"/>
                      <a:pt x="15039253" y="30480"/>
                      <a:pt x="15036712" y="50800"/>
                    </a:cubicBezTo>
                    <a:cubicBezTo>
                      <a:pt x="15032903" y="46990"/>
                      <a:pt x="15036712" y="45720"/>
                      <a:pt x="15037983" y="41910"/>
                    </a:cubicBezTo>
                    <a:cubicBezTo>
                      <a:pt x="15024012" y="44450"/>
                      <a:pt x="15013853" y="46990"/>
                      <a:pt x="15004962" y="48260"/>
                    </a:cubicBezTo>
                    <a:cubicBezTo>
                      <a:pt x="14914458" y="50800"/>
                      <a:pt x="14866543" y="45720"/>
                      <a:pt x="14728122" y="27940"/>
                    </a:cubicBezTo>
                    <a:cubicBezTo>
                      <a:pt x="13913572" y="11430"/>
                      <a:pt x="13130962" y="25400"/>
                      <a:pt x="12332383" y="19050"/>
                    </a:cubicBezTo>
                    <a:cubicBezTo>
                      <a:pt x="11523155" y="22860"/>
                      <a:pt x="10724575" y="40640"/>
                      <a:pt x="9894052" y="45720"/>
                    </a:cubicBezTo>
                    <a:cubicBezTo>
                      <a:pt x="9766279" y="77470"/>
                      <a:pt x="9590592" y="62230"/>
                      <a:pt x="9441524" y="90170"/>
                    </a:cubicBezTo>
                    <a:lnTo>
                      <a:pt x="9452171" y="80010"/>
                    </a:lnTo>
                    <a:cubicBezTo>
                      <a:pt x="9324398" y="93980"/>
                      <a:pt x="9292455" y="77470"/>
                      <a:pt x="9127416" y="66040"/>
                    </a:cubicBezTo>
                    <a:cubicBezTo>
                      <a:pt x="9127416" y="77470"/>
                      <a:pt x="9063529" y="68580"/>
                      <a:pt x="9090148" y="87630"/>
                    </a:cubicBezTo>
                    <a:cubicBezTo>
                      <a:pt x="9031586" y="102870"/>
                      <a:pt x="8988995" y="60960"/>
                      <a:pt x="8909137" y="69850"/>
                    </a:cubicBezTo>
                    <a:cubicBezTo>
                      <a:pt x="8903813" y="63500"/>
                      <a:pt x="8909137" y="81280"/>
                      <a:pt x="8893166" y="74930"/>
                    </a:cubicBezTo>
                    <a:cubicBezTo>
                      <a:pt x="8685535" y="97790"/>
                      <a:pt x="8935756" y="64770"/>
                      <a:pt x="8664239" y="46990"/>
                    </a:cubicBezTo>
                    <a:cubicBezTo>
                      <a:pt x="8291568" y="53340"/>
                      <a:pt x="7913574" y="72390"/>
                      <a:pt x="7556875" y="60960"/>
                    </a:cubicBezTo>
                    <a:cubicBezTo>
                      <a:pt x="7578171" y="59690"/>
                      <a:pt x="7588818" y="74930"/>
                      <a:pt x="7551551" y="74930"/>
                    </a:cubicBezTo>
                    <a:cubicBezTo>
                      <a:pt x="7514284" y="44450"/>
                      <a:pt x="7429102" y="82550"/>
                      <a:pt x="7365216" y="71120"/>
                    </a:cubicBezTo>
                    <a:cubicBezTo>
                      <a:pt x="7370540" y="64770"/>
                      <a:pt x="7402483" y="63500"/>
                      <a:pt x="7418455" y="59690"/>
                    </a:cubicBezTo>
                    <a:cubicBezTo>
                      <a:pt x="7258738" y="46990"/>
                      <a:pt x="7120318" y="66040"/>
                      <a:pt x="6971250" y="53340"/>
                    </a:cubicBezTo>
                    <a:cubicBezTo>
                      <a:pt x="6827506" y="66040"/>
                      <a:pt x="6651818" y="39370"/>
                      <a:pt x="6555988" y="54610"/>
                    </a:cubicBezTo>
                    <a:cubicBezTo>
                      <a:pt x="6577284" y="43180"/>
                      <a:pt x="6492102" y="45720"/>
                      <a:pt x="6460159" y="39370"/>
                    </a:cubicBezTo>
                    <a:cubicBezTo>
                      <a:pt x="6353681" y="74930"/>
                      <a:pt x="6172670" y="26670"/>
                      <a:pt x="6044897" y="50800"/>
                    </a:cubicBezTo>
                    <a:lnTo>
                      <a:pt x="6050221" y="44450"/>
                    </a:lnTo>
                    <a:cubicBezTo>
                      <a:pt x="5650931" y="46990"/>
                      <a:pt x="5219698" y="39370"/>
                      <a:pt x="4809760" y="55880"/>
                    </a:cubicBezTo>
                    <a:cubicBezTo>
                      <a:pt x="4575510" y="59690"/>
                      <a:pt x="4314641" y="27940"/>
                      <a:pt x="4059095" y="43180"/>
                    </a:cubicBezTo>
                    <a:cubicBezTo>
                      <a:pt x="4011180" y="48260"/>
                      <a:pt x="4048447" y="55880"/>
                      <a:pt x="4011180" y="58420"/>
                    </a:cubicBezTo>
                    <a:cubicBezTo>
                      <a:pt x="3947294" y="57150"/>
                      <a:pt x="4011180" y="46990"/>
                      <a:pt x="3984561" y="43180"/>
                    </a:cubicBezTo>
                    <a:cubicBezTo>
                      <a:pt x="3856788" y="57150"/>
                      <a:pt x="3691749" y="40640"/>
                      <a:pt x="3532032" y="40640"/>
                    </a:cubicBezTo>
                    <a:cubicBezTo>
                      <a:pt x="3510737" y="45720"/>
                      <a:pt x="3468146" y="48260"/>
                      <a:pt x="3484118" y="55880"/>
                    </a:cubicBezTo>
                    <a:cubicBezTo>
                      <a:pt x="3308430" y="31750"/>
                      <a:pt x="3068856" y="64770"/>
                      <a:pt x="2887845" y="45720"/>
                    </a:cubicBezTo>
                    <a:cubicBezTo>
                      <a:pt x="2951731" y="76200"/>
                      <a:pt x="2781367" y="62230"/>
                      <a:pt x="2717481" y="69850"/>
                    </a:cubicBezTo>
                    <a:cubicBezTo>
                      <a:pt x="2680214" y="68580"/>
                      <a:pt x="2680214" y="60960"/>
                      <a:pt x="2690862" y="54610"/>
                    </a:cubicBezTo>
                    <a:cubicBezTo>
                      <a:pt x="2557765" y="58420"/>
                      <a:pt x="2488555" y="59690"/>
                      <a:pt x="2323515" y="50800"/>
                    </a:cubicBezTo>
                    <a:cubicBezTo>
                      <a:pt x="2248981" y="54610"/>
                      <a:pt x="2227685" y="71120"/>
                      <a:pt x="2137180" y="66040"/>
                    </a:cubicBezTo>
                    <a:cubicBezTo>
                      <a:pt x="2083941" y="44450"/>
                      <a:pt x="1950844" y="64770"/>
                      <a:pt x="1865662" y="57150"/>
                    </a:cubicBezTo>
                    <a:cubicBezTo>
                      <a:pt x="1886958" y="74930"/>
                      <a:pt x="1775157" y="90170"/>
                      <a:pt x="1689975" y="82550"/>
                    </a:cubicBezTo>
                    <a:lnTo>
                      <a:pt x="1716594" y="57150"/>
                    </a:lnTo>
                    <a:cubicBezTo>
                      <a:pt x="1684651" y="58420"/>
                      <a:pt x="1652708" y="59690"/>
                      <a:pt x="1615441" y="60960"/>
                    </a:cubicBezTo>
                    <a:cubicBezTo>
                      <a:pt x="1550670" y="67310"/>
                      <a:pt x="1468120" y="48260"/>
                      <a:pt x="1399540" y="76200"/>
                    </a:cubicBezTo>
                    <a:lnTo>
                      <a:pt x="1393190" y="64770"/>
                    </a:lnTo>
                    <a:cubicBezTo>
                      <a:pt x="1313180" y="82550"/>
                      <a:pt x="1234440" y="63500"/>
                      <a:pt x="1156970" y="92710"/>
                    </a:cubicBezTo>
                    <a:cubicBezTo>
                      <a:pt x="1136650" y="85090"/>
                      <a:pt x="1102360" y="80010"/>
                      <a:pt x="1082040" y="80010"/>
                    </a:cubicBezTo>
                    <a:cubicBezTo>
                      <a:pt x="1054100" y="92710"/>
                      <a:pt x="1043940" y="91440"/>
                      <a:pt x="1024890" y="111760"/>
                    </a:cubicBezTo>
                    <a:cubicBezTo>
                      <a:pt x="1014730" y="113030"/>
                      <a:pt x="1008380" y="101600"/>
                      <a:pt x="1003300" y="95250"/>
                    </a:cubicBezTo>
                    <a:cubicBezTo>
                      <a:pt x="967740" y="91440"/>
                      <a:pt x="934720" y="69850"/>
                      <a:pt x="905510" y="93980"/>
                    </a:cubicBezTo>
                    <a:lnTo>
                      <a:pt x="904240" y="81280"/>
                    </a:lnTo>
                    <a:cubicBezTo>
                      <a:pt x="876300" y="93980"/>
                      <a:pt x="835660" y="110490"/>
                      <a:pt x="803910" y="95250"/>
                    </a:cubicBezTo>
                    <a:cubicBezTo>
                      <a:pt x="795020" y="106680"/>
                      <a:pt x="763270" y="111760"/>
                      <a:pt x="777240" y="125730"/>
                    </a:cubicBezTo>
                    <a:cubicBezTo>
                      <a:pt x="764540" y="128270"/>
                      <a:pt x="769620" y="104140"/>
                      <a:pt x="756920" y="118110"/>
                    </a:cubicBezTo>
                    <a:lnTo>
                      <a:pt x="768350" y="99060"/>
                    </a:lnTo>
                    <a:cubicBezTo>
                      <a:pt x="697230" y="93980"/>
                      <a:pt x="637540" y="104140"/>
                      <a:pt x="568960" y="114300"/>
                    </a:cubicBezTo>
                    <a:cubicBezTo>
                      <a:pt x="551180" y="92710"/>
                      <a:pt x="505460" y="118110"/>
                      <a:pt x="466090" y="105410"/>
                    </a:cubicBezTo>
                    <a:cubicBezTo>
                      <a:pt x="443230" y="118110"/>
                      <a:pt x="403860" y="100330"/>
                      <a:pt x="386080" y="128270"/>
                    </a:cubicBezTo>
                    <a:lnTo>
                      <a:pt x="384810" y="115570"/>
                    </a:lnTo>
                    <a:cubicBezTo>
                      <a:pt x="354330" y="114300"/>
                      <a:pt x="313690" y="114300"/>
                      <a:pt x="273050" y="107950"/>
                    </a:cubicBezTo>
                    <a:cubicBezTo>
                      <a:pt x="250190" y="104140"/>
                      <a:pt x="250190" y="123190"/>
                      <a:pt x="231140" y="129540"/>
                    </a:cubicBezTo>
                    <a:lnTo>
                      <a:pt x="229870" y="116840"/>
                    </a:lnTo>
                    <a:cubicBezTo>
                      <a:pt x="209550" y="124460"/>
                      <a:pt x="204470" y="144780"/>
                      <a:pt x="196850" y="157480"/>
                    </a:cubicBezTo>
                    <a:cubicBezTo>
                      <a:pt x="181610" y="148590"/>
                      <a:pt x="179070" y="157480"/>
                      <a:pt x="163830" y="148590"/>
                    </a:cubicBezTo>
                    <a:cubicBezTo>
                      <a:pt x="179070" y="140970"/>
                      <a:pt x="191770" y="127000"/>
                      <a:pt x="201930" y="110490"/>
                    </a:cubicBezTo>
                    <a:cubicBezTo>
                      <a:pt x="177800" y="105410"/>
                      <a:pt x="152400" y="137160"/>
                      <a:pt x="137160" y="118110"/>
                    </a:cubicBezTo>
                    <a:cubicBezTo>
                      <a:pt x="116840" y="113030"/>
                      <a:pt x="101600" y="118110"/>
                      <a:pt x="99060" y="133350"/>
                    </a:cubicBezTo>
                    <a:lnTo>
                      <a:pt x="99060" y="135890"/>
                    </a:lnTo>
                    <a:lnTo>
                      <a:pt x="99060" y="133350"/>
                    </a:lnTo>
                    <a:cubicBezTo>
                      <a:pt x="97790" y="128270"/>
                      <a:pt x="86360" y="124460"/>
                      <a:pt x="96520" y="118110"/>
                    </a:cubicBezTo>
                    <a:cubicBezTo>
                      <a:pt x="81280" y="118110"/>
                      <a:pt x="71120" y="119380"/>
                      <a:pt x="62230" y="127000"/>
                    </a:cubicBezTo>
                    <a:cubicBezTo>
                      <a:pt x="64770" y="127000"/>
                      <a:pt x="69850" y="129540"/>
                      <a:pt x="72390" y="128270"/>
                    </a:cubicBezTo>
                    <a:cubicBezTo>
                      <a:pt x="64770" y="140970"/>
                      <a:pt x="49530" y="140970"/>
                      <a:pt x="53340" y="160020"/>
                    </a:cubicBezTo>
                    <a:cubicBezTo>
                      <a:pt x="60960" y="154940"/>
                      <a:pt x="62230" y="152400"/>
                      <a:pt x="71120" y="153670"/>
                    </a:cubicBezTo>
                    <a:cubicBezTo>
                      <a:pt x="67310" y="167640"/>
                      <a:pt x="40640" y="171450"/>
                      <a:pt x="34290" y="158750"/>
                    </a:cubicBezTo>
                    <a:cubicBezTo>
                      <a:pt x="26670" y="144780"/>
                      <a:pt x="52070" y="135890"/>
                      <a:pt x="39370" y="128270"/>
                    </a:cubicBezTo>
                    <a:lnTo>
                      <a:pt x="0" y="158750"/>
                    </a:lnTo>
                    <a:cubicBezTo>
                      <a:pt x="8890" y="154940"/>
                      <a:pt x="19050" y="162560"/>
                      <a:pt x="15240" y="173990"/>
                    </a:cubicBezTo>
                    <a:lnTo>
                      <a:pt x="31750" y="165100"/>
                    </a:lnTo>
                    <a:lnTo>
                      <a:pt x="30480" y="179070"/>
                    </a:lnTo>
                    <a:cubicBezTo>
                      <a:pt x="58420" y="173990"/>
                      <a:pt x="78740" y="187960"/>
                      <a:pt x="107950" y="176530"/>
                    </a:cubicBezTo>
                    <a:lnTo>
                      <a:pt x="96520" y="162560"/>
                    </a:lnTo>
                    <a:cubicBezTo>
                      <a:pt x="113030" y="161290"/>
                      <a:pt x="130810" y="142240"/>
                      <a:pt x="147320" y="158750"/>
                    </a:cubicBezTo>
                    <a:cubicBezTo>
                      <a:pt x="139700" y="163830"/>
                      <a:pt x="144780" y="171450"/>
                      <a:pt x="144780" y="179070"/>
                    </a:cubicBezTo>
                    <a:cubicBezTo>
                      <a:pt x="148590" y="176530"/>
                      <a:pt x="153670" y="171450"/>
                      <a:pt x="157480" y="172720"/>
                    </a:cubicBezTo>
                    <a:lnTo>
                      <a:pt x="149860" y="196850"/>
                    </a:lnTo>
                    <a:cubicBezTo>
                      <a:pt x="157480" y="165100"/>
                      <a:pt x="196850" y="185420"/>
                      <a:pt x="204470" y="180340"/>
                    </a:cubicBezTo>
                    <a:lnTo>
                      <a:pt x="201930" y="185420"/>
                    </a:lnTo>
                    <a:cubicBezTo>
                      <a:pt x="227330" y="195580"/>
                      <a:pt x="196850" y="171450"/>
                      <a:pt x="214630" y="171450"/>
                    </a:cubicBezTo>
                    <a:cubicBezTo>
                      <a:pt x="229870" y="175260"/>
                      <a:pt x="219710" y="198120"/>
                      <a:pt x="233680" y="208280"/>
                    </a:cubicBezTo>
                    <a:cubicBezTo>
                      <a:pt x="259080" y="207010"/>
                      <a:pt x="303530" y="189230"/>
                      <a:pt x="332740" y="208280"/>
                    </a:cubicBezTo>
                    <a:cubicBezTo>
                      <a:pt x="355600" y="204470"/>
                      <a:pt x="381000" y="195580"/>
                      <a:pt x="402590" y="184150"/>
                    </a:cubicBezTo>
                    <a:cubicBezTo>
                      <a:pt x="422910" y="184150"/>
                      <a:pt x="401320" y="209550"/>
                      <a:pt x="422910" y="198120"/>
                    </a:cubicBezTo>
                    <a:cubicBezTo>
                      <a:pt x="420370" y="207010"/>
                      <a:pt x="424180" y="215900"/>
                      <a:pt x="425450" y="223520"/>
                    </a:cubicBezTo>
                    <a:cubicBezTo>
                      <a:pt x="427990" y="214630"/>
                      <a:pt x="463550" y="224790"/>
                      <a:pt x="447040" y="203200"/>
                    </a:cubicBezTo>
                    <a:cubicBezTo>
                      <a:pt x="477520" y="208280"/>
                      <a:pt x="510540" y="209550"/>
                      <a:pt x="542290" y="205740"/>
                    </a:cubicBezTo>
                    <a:cubicBezTo>
                      <a:pt x="532130" y="207010"/>
                      <a:pt x="529590" y="222250"/>
                      <a:pt x="538480" y="229870"/>
                    </a:cubicBezTo>
                    <a:cubicBezTo>
                      <a:pt x="553720" y="214630"/>
                      <a:pt x="579120" y="205740"/>
                      <a:pt x="605790" y="210820"/>
                    </a:cubicBezTo>
                    <a:cubicBezTo>
                      <a:pt x="605790" y="194310"/>
                      <a:pt x="596900" y="195580"/>
                      <a:pt x="599440" y="179070"/>
                    </a:cubicBezTo>
                    <a:cubicBezTo>
                      <a:pt x="603250" y="176530"/>
                      <a:pt x="609600" y="168910"/>
                      <a:pt x="615950" y="170180"/>
                    </a:cubicBezTo>
                    <a:cubicBezTo>
                      <a:pt x="619760" y="186690"/>
                      <a:pt x="618490" y="212090"/>
                      <a:pt x="642620" y="212090"/>
                    </a:cubicBezTo>
                    <a:cubicBezTo>
                      <a:pt x="636270" y="237490"/>
                      <a:pt x="601980" y="208280"/>
                      <a:pt x="613410" y="234950"/>
                    </a:cubicBezTo>
                    <a:cubicBezTo>
                      <a:pt x="603250" y="255270"/>
                      <a:pt x="560070" y="256540"/>
                      <a:pt x="549910" y="243840"/>
                    </a:cubicBezTo>
                    <a:cubicBezTo>
                      <a:pt x="528320" y="265430"/>
                      <a:pt x="566420" y="246380"/>
                      <a:pt x="562610" y="267970"/>
                    </a:cubicBezTo>
                    <a:cubicBezTo>
                      <a:pt x="581660" y="266700"/>
                      <a:pt x="590550" y="255270"/>
                      <a:pt x="619760" y="251460"/>
                    </a:cubicBezTo>
                    <a:cubicBezTo>
                      <a:pt x="619760" y="240030"/>
                      <a:pt x="609600" y="238760"/>
                      <a:pt x="623570" y="229870"/>
                    </a:cubicBezTo>
                    <a:cubicBezTo>
                      <a:pt x="650240" y="207010"/>
                      <a:pt x="656590" y="246380"/>
                      <a:pt x="662940" y="247650"/>
                    </a:cubicBezTo>
                    <a:cubicBezTo>
                      <a:pt x="659130" y="250190"/>
                      <a:pt x="654050" y="251460"/>
                      <a:pt x="650240" y="254000"/>
                    </a:cubicBezTo>
                    <a:cubicBezTo>
                      <a:pt x="668020" y="261620"/>
                      <a:pt x="674370" y="246380"/>
                      <a:pt x="692150" y="247650"/>
                    </a:cubicBezTo>
                    <a:cubicBezTo>
                      <a:pt x="697230" y="276860"/>
                      <a:pt x="662940" y="251460"/>
                      <a:pt x="655320" y="269240"/>
                    </a:cubicBezTo>
                    <a:lnTo>
                      <a:pt x="669290" y="290830"/>
                    </a:lnTo>
                    <a:cubicBezTo>
                      <a:pt x="697230" y="293370"/>
                      <a:pt x="676910" y="266700"/>
                      <a:pt x="706120" y="274320"/>
                    </a:cubicBezTo>
                    <a:lnTo>
                      <a:pt x="702310" y="284480"/>
                    </a:lnTo>
                    <a:lnTo>
                      <a:pt x="720090" y="278130"/>
                    </a:lnTo>
                    <a:cubicBezTo>
                      <a:pt x="720090" y="266700"/>
                      <a:pt x="716280" y="250190"/>
                      <a:pt x="701040" y="252730"/>
                    </a:cubicBezTo>
                    <a:cubicBezTo>
                      <a:pt x="711200" y="224790"/>
                      <a:pt x="715010" y="248920"/>
                      <a:pt x="740410" y="242570"/>
                    </a:cubicBezTo>
                    <a:cubicBezTo>
                      <a:pt x="748030" y="226060"/>
                      <a:pt x="730250" y="243840"/>
                      <a:pt x="728980" y="228600"/>
                    </a:cubicBezTo>
                    <a:cubicBezTo>
                      <a:pt x="726440" y="213360"/>
                      <a:pt x="744220" y="213360"/>
                      <a:pt x="755650" y="210820"/>
                    </a:cubicBezTo>
                    <a:cubicBezTo>
                      <a:pt x="775970" y="210820"/>
                      <a:pt x="765810" y="228600"/>
                      <a:pt x="774700" y="238760"/>
                    </a:cubicBezTo>
                    <a:cubicBezTo>
                      <a:pt x="770890" y="241300"/>
                      <a:pt x="754380" y="243840"/>
                      <a:pt x="756920" y="234950"/>
                    </a:cubicBezTo>
                    <a:cubicBezTo>
                      <a:pt x="731520" y="251460"/>
                      <a:pt x="768350" y="267970"/>
                      <a:pt x="750570" y="280670"/>
                    </a:cubicBezTo>
                    <a:cubicBezTo>
                      <a:pt x="769620" y="289560"/>
                      <a:pt x="769620" y="271780"/>
                      <a:pt x="778510" y="265430"/>
                    </a:cubicBezTo>
                    <a:cubicBezTo>
                      <a:pt x="773430" y="262890"/>
                      <a:pt x="782320" y="248920"/>
                      <a:pt x="777240" y="243840"/>
                    </a:cubicBezTo>
                    <a:cubicBezTo>
                      <a:pt x="810260" y="199390"/>
                      <a:pt x="798830" y="275590"/>
                      <a:pt x="830580" y="267970"/>
                    </a:cubicBezTo>
                    <a:cubicBezTo>
                      <a:pt x="824230" y="240030"/>
                      <a:pt x="873760" y="228600"/>
                      <a:pt x="849630" y="198120"/>
                    </a:cubicBezTo>
                    <a:cubicBezTo>
                      <a:pt x="857250" y="193040"/>
                      <a:pt x="867410" y="186690"/>
                      <a:pt x="875030" y="189230"/>
                    </a:cubicBezTo>
                    <a:cubicBezTo>
                      <a:pt x="866140" y="208280"/>
                      <a:pt x="889000" y="204470"/>
                      <a:pt x="873760" y="222250"/>
                    </a:cubicBezTo>
                    <a:lnTo>
                      <a:pt x="885190" y="222250"/>
                    </a:lnTo>
                    <a:lnTo>
                      <a:pt x="867410" y="245110"/>
                    </a:lnTo>
                    <a:cubicBezTo>
                      <a:pt x="880110" y="257810"/>
                      <a:pt x="901700" y="271780"/>
                      <a:pt x="909320" y="280670"/>
                    </a:cubicBezTo>
                    <a:cubicBezTo>
                      <a:pt x="925830" y="271780"/>
                      <a:pt x="904240" y="262890"/>
                      <a:pt x="923290" y="257810"/>
                    </a:cubicBezTo>
                    <a:cubicBezTo>
                      <a:pt x="916940" y="267970"/>
                      <a:pt x="928370" y="275590"/>
                      <a:pt x="937260" y="275590"/>
                    </a:cubicBezTo>
                    <a:cubicBezTo>
                      <a:pt x="919480" y="267970"/>
                      <a:pt x="937260" y="248920"/>
                      <a:pt x="947420" y="243840"/>
                    </a:cubicBezTo>
                    <a:cubicBezTo>
                      <a:pt x="965200" y="243840"/>
                      <a:pt x="979170" y="261620"/>
                      <a:pt x="976630" y="265430"/>
                    </a:cubicBezTo>
                    <a:lnTo>
                      <a:pt x="962660" y="279400"/>
                    </a:lnTo>
                    <a:cubicBezTo>
                      <a:pt x="971550" y="271780"/>
                      <a:pt x="966470" y="289560"/>
                      <a:pt x="977900" y="283210"/>
                    </a:cubicBezTo>
                    <a:cubicBezTo>
                      <a:pt x="981710" y="273050"/>
                      <a:pt x="989330" y="256540"/>
                      <a:pt x="994410" y="242570"/>
                    </a:cubicBezTo>
                    <a:cubicBezTo>
                      <a:pt x="1005840" y="237490"/>
                      <a:pt x="1013460" y="251460"/>
                      <a:pt x="1017270" y="248920"/>
                    </a:cubicBezTo>
                    <a:lnTo>
                      <a:pt x="999490" y="260350"/>
                    </a:lnTo>
                    <a:cubicBezTo>
                      <a:pt x="1022350" y="256540"/>
                      <a:pt x="1004570" y="289560"/>
                      <a:pt x="1027430" y="281940"/>
                    </a:cubicBezTo>
                    <a:lnTo>
                      <a:pt x="1033780" y="266700"/>
                    </a:lnTo>
                    <a:cubicBezTo>
                      <a:pt x="1038860" y="269240"/>
                      <a:pt x="1040130" y="275590"/>
                      <a:pt x="1036320" y="281940"/>
                    </a:cubicBezTo>
                    <a:cubicBezTo>
                      <a:pt x="1040130" y="271780"/>
                      <a:pt x="1052830" y="273050"/>
                      <a:pt x="1059180" y="269240"/>
                    </a:cubicBezTo>
                    <a:lnTo>
                      <a:pt x="1060450" y="279400"/>
                    </a:lnTo>
                    <a:cubicBezTo>
                      <a:pt x="1070610" y="273050"/>
                      <a:pt x="1083310" y="251460"/>
                      <a:pt x="1094740" y="270510"/>
                    </a:cubicBezTo>
                    <a:cubicBezTo>
                      <a:pt x="1085850" y="246380"/>
                      <a:pt x="1083310" y="270510"/>
                      <a:pt x="1065530" y="259080"/>
                    </a:cubicBezTo>
                    <a:cubicBezTo>
                      <a:pt x="1055370" y="241300"/>
                      <a:pt x="1082040" y="242570"/>
                      <a:pt x="1085850" y="240030"/>
                    </a:cubicBezTo>
                    <a:cubicBezTo>
                      <a:pt x="1084580" y="265430"/>
                      <a:pt x="1111250" y="242570"/>
                      <a:pt x="1122680" y="242570"/>
                    </a:cubicBezTo>
                    <a:cubicBezTo>
                      <a:pt x="1129030" y="251460"/>
                      <a:pt x="1135380" y="255270"/>
                      <a:pt x="1140460" y="261620"/>
                    </a:cubicBezTo>
                    <a:lnTo>
                      <a:pt x="1145540" y="245110"/>
                    </a:lnTo>
                    <a:cubicBezTo>
                      <a:pt x="1150620" y="278130"/>
                      <a:pt x="1169670" y="237490"/>
                      <a:pt x="1182370" y="247650"/>
                    </a:cubicBezTo>
                    <a:cubicBezTo>
                      <a:pt x="1176020" y="257810"/>
                      <a:pt x="1176020" y="270510"/>
                      <a:pt x="1186180" y="275590"/>
                    </a:cubicBezTo>
                    <a:cubicBezTo>
                      <a:pt x="1173480" y="251460"/>
                      <a:pt x="1206500" y="245110"/>
                      <a:pt x="1202690" y="228600"/>
                    </a:cubicBezTo>
                    <a:cubicBezTo>
                      <a:pt x="1226820" y="237490"/>
                      <a:pt x="1197610" y="259080"/>
                      <a:pt x="1203960" y="276860"/>
                    </a:cubicBezTo>
                    <a:cubicBezTo>
                      <a:pt x="1215390" y="257810"/>
                      <a:pt x="1230630" y="289560"/>
                      <a:pt x="1238250" y="265430"/>
                    </a:cubicBezTo>
                    <a:cubicBezTo>
                      <a:pt x="1220470" y="257810"/>
                      <a:pt x="1240790" y="250190"/>
                      <a:pt x="1244600" y="238760"/>
                    </a:cubicBezTo>
                    <a:cubicBezTo>
                      <a:pt x="1266190" y="240030"/>
                      <a:pt x="1240790" y="248920"/>
                      <a:pt x="1256030" y="257810"/>
                    </a:cubicBezTo>
                    <a:cubicBezTo>
                      <a:pt x="1264920" y="254000"/>
                      <a:pt x="1277620" y="236220"/>
                      <a:pt x="1262380" y="228600"/>
                    </a:cubicBezTo>
                    <a:cubicBezTo>
                      <a:pt x="1275080" y="233680"/>
                      <a:pt x="1289050" y="210820"/>
                      <a:pt x="1304290" y="226060"/>
                    </a:cubicBezTo>
                    <a:cubicBezTo>
                      <a:pt x="1310640" y="241300"/>
                      <a:pt x="1277620" y="232410"/>
                      <a:pt x="1285240" y="243840"/>
                    </a:cubicBezTo>
                    <a:cubicBezTo>
                      <a:pt x="1315720" y="245110"/>
                      <a:pt x="1300480" y="207010"/>
                      <a:pt x="1328420" y="201930"/>
                    </a:cubicBezTo>
                    <a:cubicBezTo>
                      <a:pt x="1315720" y="194310"/>
                      <a:pt x="1328420" y="166370"/>
                      <a:pt x="1341120" y="157480"/>
                    </a:cubicBezTo>
                    <a:cubicBezTo>
                      <a:pt x="1372870" y="163830"/>
                      <a:pt x="1327150" y="166370"/>
                      <a:pt x="1339850" y="185420"/>
                    </a:cubicBezTo>
                    <a:lnTo>
                      <a:pt x="1352550" y="182880"/>
                    </a:lnTo>
                    <a:cubicBezTo>
                      <a:pt x="1370330" y="209550"/>
                      <a:pt x="1315720" y="226060"/>
                      <a:pt x="1332230" y="247650"/>
                    </a:cubicBezTo>
                    <a:lnTo>
                      <a:pt x="1346200" y="238760"/>
                    </a:lnTo>
                    <a:cubicBezTo>
                      <a:pt x="1343660" y="246380"/>
                      <a:pt x="1338580" y="260350"/>
                      <a:pt x="1344930" y="266700"/>
                    </a:cubicBezTo>
                    <a:cubicBezTo>
                      <a:pt x="1348740" y="247650"/>
                      <a:pt x="1376680" y="261620"/>
                      <a:pt x="1379220" y="257810"/>
                    </a:cubicBezTo>
                    <a:cubicBezTo>
                      <a:pt x="1381760" y="242570"/>
                      <a:pt x="1367790" y="262890"/>
                      <a:pt x="1370330" y="250190"/>
                    </a:cubicBezTo>
                    <a:cubicBezTo>
                      <a:pt x="1384300" y="246380"/>
                      <a:pt x="1390650" y="219710"/>
                      <a:pt x="1413510" y="229870"/>
                    </a:cubicBezTo>
                    <a:cubicBezTo>
                      <a:pt x="1400810" y="241300"/>
                      <a:pt x="1418590" y="251460"/>
                      <a:pt x="1413510" y="260350"/>
                    </a:cubicBezTo>
                    <a:cubicBezTo>
                      <a:pt x="1424940" y="266700"/>
                      <a:pt x="1417320" y="241300"/>
                      <a:pt x="1432560" y="250190"/>
                    </a:cubicBezTo>
                    <a:lnTo>
                      <a:pt x="1431290" y="259080"/>
                    </a:lnTo>
                    <a:cubicBezTo>
                      <a:pt x="1487170" y="261620"/>
                      <a:pt x="1557020" y="260350"/>
                      <a:pt x="1606550" y="224790"/>
                    </a:cubicBezTo>
                    <a:cubicBezTo>
                      <a:pt x="1607820" y="223520"/>
                      <a:pt x="1609090" y="222250"/>
                      <a:pt x="1610360" y="222250"/>
                    </a:cubicBezTo>
                    <a:cubicBezTo>
                      <a:pt x="1631412" y="237490"/>
                      <a:pt x="1711270" y="238760"/>
                      <a:pt x="1833719" y="250190"/>
                    </a:cubicBezTo>
                    <a:cubicBezTo>
                      <a:pt x="1780480" y="245110"/>
                      <a:pt x="1833719" y="233680"/>
                      <a:pt x="1860338" y="232410"/>
                    </a:cubicBezTo>
                    <a:lnTo>
                      <a:pt x="1918900" y="250190"/>
                    </a:lnTo>
                    <a:cubicBezTo>
                      <a:pt x="1988110" y="260350"/>
                      <a:pt x="2083940" y="243840"/>
                      <a:pt x="2147826" y="233680"/>
                    </a:cubicBezTo>
                    <a:cubicBezTo>
                      <a:pt x="2158474" y="237490"/>
                      <a:pt x="2163798" y="242570"/>
                      <a:pt x="2163798" y="246380"/>
                    </a:cubicBezTo>
                    <a:cubicBezTo>
                      <a:pt x="2227685" y="257810"/>
                      <a:pt x="2227685" y="236220"/>
                      <a:pt x="2254304" y="232410"/>
                    </a:cubicBezTo>
                    <a:lnTo>
                      <a:pt x="2296895" y="245110"/>
                    </a:lnTo>
                    <a:lnTo>
                      <a:pt x="2307543" y="232410"/>
                    </a:lnTo>
                    <a:cubicBezTo>
                      <a:pt x="2371429" y="224790"/>
                      <a:pt x="2456611" y="228600"/>
                      <a:pt x="2445963" y="248920"/>
                    </a:cubicBezTo>
                    <a:cubicBezTo>
                      <a:pt x="2472582" y="245110"/>
                      <a:pt x="2493878" y="241300"/>
                      <a:pt x="2461935" y="234950"/>
                    </a:cubicBezTo>
                    <a:cubicBezTo>
                      <a:pt x="2525821" y="246380"/>
                      <a:pt x="2696185" y="246380"/>
                      <a:pt x="2807986" y="240030"/>
                    </a:cubicBezTo>
                    <a:cubicBezTo>
                      <a:pt x="2754747" y="234950"/>
                      <a:pt x="2760071" y="228600"/>
                      <a:pt x="2754747" y="215900"/>
                    </a:cubicBezTo>
                    <a:cubicBezTo>
                      <a:pt x="2813310" y="194310"/>
                      <a:pt x="2818634" y="219710"/>
                      <a:pt x="2866549" y="207010"/>
                    </a:cubicBezTo>
                    <a:cubicBezTo>
                      <a:pt x="2866549" y="214630"/>
                      <a:pt x="2919787" y="223520"/>
                      <a:pt x="2866549" y="228600"/>
                    </a:cubicBezTo>
                    <a:cubicBezTo>
                      <a:pt x="3015617" y="256540"/>
                      <a:pt x="3228571" y="233680"/>
                      <a:pt x="3420231" y="240030"/>
                    </a:cubicBezTo>
                    <a:cubicBezTo>
                      <a:pt x="3457498" y="236220"/>
                      <a:pt x="3446850" y="233680"/>
                      <a:pt x="3462821" y="227330"/>
                    </a:cubicBezTo>
                    <a:cubicBezTo>
                      <a:pt x="3585270" y="248920"/>
                      <a:pt x="3729015" y="226060"/>
                      <a:pt x="3856787" y="236220"/>
                    </a:cubicBezTo>
                    <a:cubicBezTo>
                      <a:pt x="3830168" y="227330"/>
                      <a:pt x="3867435" y="201930"/>
                      <a:pt x="3941969" y="200660"/>
                    </a:cubicBezTo>
                    <a:cubicBezTo>
                      <a:pt x="4021827" y="182880"/>
                      <a:pt x="3973913" y="226060"/>
                      <a:pt x="4043123" y="236220"/>
                    </a:cubicBezTo>
                    <a:cubicBezTo>
                      <a:pt x="4080390" y="227330"/>
                      <a:pt x="4144276" y="226060"/>
                      <a:pt x="4170896" y="227330"/>
                    </a:cubicBezTo>
                    <a:lnTo>
                      <a:pt x="4170896" y="229870"/>
                    </a:lnTo>
                    <a:cubicBezTo>
                      <a:pt x="4213486" y="219710"/>
                      <a:pt x="4282697" y="214630"/>
                      <a:pt x="4335936" y="223520"/>
                    </a:cubicBezTo>
                    <a:lnTo>
                      <a:pt x="4325288" y="224790"/>
                    </a:lnTo>
                    <a:cubicBezTo>
                      <a:pt x="4367879" y="226060"/>
                      <a:pt x="4415793" y="237490"/>
                      <a:pt x="4458384" y="236220"/>
                    </a:cubicBezTo>
                    <a:cubicBezTo>
                      <a:pt x="4479680" y="219710"/>
                      <a:pt x="4586157" y="229870"/>
                      <a:pt x="4612776" y="214630"/>
                    </a:cubicBezTo>
                    <a:cubicBezTo>
                      <a:pt x="4618100" y="215900"/>
                      <a:pt x="4612776" y="217170"/>
                      <a:pt x="4623424" y="220980"/>
                    </a:cubicBezTo>
                    <a:lnTo>
                      <a:pt x="4628748" y="207010"/>
                    </a:lnTo>
                    <a:lnTo>
                      <a:pt x="4713930" y="214630"/>
                    </a:lnTo>
                    <a:cubicBezTo>
                      <a:pt x="4692634" y="219710"/>
                      <a:pt x="4692634" y="226060"/>
                      <a:pt x="4666015" y="229870"/>
                    </a:cubicBezTo>
                    <a:cubicBezTo>
                      <a:pt x="4761845" y="240030"/>
                      <a:pt x="4697958" y="217170"/>
                      <a:pt x="4745873" y="209550"/>
                    </a:cubicBezTo>
                    <a:cubicBezTo>
                      <a:pt x="4809759" y="199390"/>
                      <a:pt x="4809759" y="213360"/>
                      <a:pt x="4836379" y="219710"/>
                    </a:cubicBezTo>
                    <a:cubicBezTo>
                      <a:pt x="4809759" y="227330"/>
                      <a:pt x="4788464" y="215900"/>
                      <a:pt x="4772492" y="218440"/>
                    </a:cubicBezTo>
                    <a:cubicBezTo>
                      <a:pt x="4735226" y="229870"/>
                      <a:pt x="4809759" y="223520"/>
                      <a:pt x="4815083" y="231140"/>
                    </a:cubicBezTo>
                    <a:cubicBezTo>
                      <a:pt x="4831055" y="231140"/>
                      <a:pt x="4836379" y="214630"/>
                      <a:pt x="4884294" y="217170"/>
                    </a:cubicBezTo>
                    <a:cubicBezTo>
                      <a:pt x="4926884" y="218440"/>
                      <a:pt x="5022714" y="214630"/>
                      <a:pt x="5012066" y="229870"/>
                    </a:cubicBezTo>
                    <a:cubicBezTo>
                      <a:pt x="5049333" y="222250"/>
                      <a:pt x="5086601" y="223520"/>
                      <a:pt x="5113220" y="215900"/>
                    </a:cubicBezTo>
                    <a:cubicBezTo>
                      <a:pt x="5081277" y="213360"/>
                      <a:pt x="5017390" y="209550"/>
                      <a:pt x="5012066" y="199390"/>
                    </a:cubicBezTo>
                    <a:cubicBezTo>
                      <a:pt x="5044009" y="196850"/>
                      <a:pt x="5102572" y="193040"/>
                      <a:pt x="5113220" y="199390"/>
                    </a:cubicBezTo>
                    <a:lnTo>
                      <a:pt x="5086601" y="203200"/>
                    </a:lnTo>
                    <a:cubicBezTo>
                      <a:pt x="5113220" y="199390"/>
                      <a:pt x="5198402" y="204470"/>
                      <a:pt x="5155811" y="189230"/>
                    </a:cubicBezTo>
                    <a:lnTo>
                      <a:pt x="5219697" y="209550"/>
                    </a:lnTo>
                    <a:cubicBezTo>
                      <a:pt x="5240993" y="198120"/>
                      <a:pt x="5304879" y="198120"/>
                      <a:pt x="5358118" y="195580"/>
                    </a:cubicBezTo>
                    <a:cubicBezTo>
                      <a:pt x="5358118" y="210820"/>
                      <a:pt x="5320851" y="228600"/>
                      <a:pt x="5416680" y="232410"/>
                    </a:cubicBezTo>
                    <a:lnTo>
                      <a:pt x="5501862" y="215900"/>
                    </a:lnTo>
                    <a:cubicBezTo>
                      <a:pt x="5544453" y="214630"/>
                      <a:pt x="5555101" y="218440"/>
                      <a:pt x="5549777" y="227330"/>
                    </a:cubicBezTo>
                    <a:cubicBezTo>
                      <a:pt x="5698845" y="236220"/>
                      <a:pt x="5704169" y="184150"/>
                      <a:pt x="5821294" y="198120"/>
                    </a:cubicBezTo>
                    <a:cubicBezTo>
                      <a:pt x="5773379" y="217170"/>
                      <a:pt x="5810646" y="218440"/>
                      <a:pt x="5863885" y="223520"/>
                    </a:cubicBezTo>
                    <a:cubicBezTo>
                      <a:pt x="5863885" y="220980"/>
                      <a:pt x="5869209" y="214630"/>
                      <a:pt x="5890504" y="213360"/>
                    </a:cubicBezTo>
                    <a:cubicBezTo>
                      <a:pt x="5874533" y="204470"/>
                      <a:pt x="5858561" y="226060"/>
                      <a:pt x="5815970" y="213360"/>
                    </a:cubicBezTo>
                    <a:cubicBezTo>
                      <a:pt x="5805322" y="201930"/>
                      <a:pt x="5863885" y="205740"/>
                      <a:pt x="5890504" y="201930"/>
                    </a:cubicBezTo>
                    <a:cubicBezTo>
                      <a:pt x="5996981" y="242570"/>
                      <a:pt x="6241879" y="212090"/>
                      <a:pt x="6412243" y="231140"/>
                    </a:cubicBezTo>
                    <a:cubicBezTo>
                      <a:pt x="6401596" y="208280"/>
                      <a:pt x="6486778" y="224790"/>
                      <a:pt x="6524044" y="215900"/>
                    </a:cubicBezTo>
                    <a:cubicBezTo>
                      <a:pt x="6513397" y="240030"/>
                      <a:pt x="6619874" y="212090"/>
                      <a:pt x="6667789" y="226060"/>
                    </a:cubicBezTo>
                    <a:lnTo>
                      <a:pt x="6646493" y="207010"/>
                    </a:lnTo>
                    <a:cubicBezTo>
                      <a:pt x="6752971" y="220980"/>
                      <a:pt x="6816857" y="171450"/>
                      <a:pt x="6880743" y="199390"/>
                    </a:cubicBezTo>
                    <a:cubicBezTo>
                      <a:pt x="6939306" y="207010"/>
                      <a:pt x="6859448" y="215900"/>
                      <a:pt x="6838152" y="219710"/>
                    </a:cubicBezTo>
                    <a:cubicBezTo>
                      <a:pt x="6918010" y="245110"/>
                      <a:pt x="7056431" y="199390"/>
                      <a:pt x="7120317" y="227330"/>
                    </a:cubicBezTo>
                    <a:cubicBezTo>
                      <a:pt x="7125641" y="218440"/>
                      <a:pt x="7104346" y="203200"/>
                      <a:pt x="7173556" y="194310"/>
                    </a:cubicBezTo>
                    <a:cubicBezTo>
                      <a:pt x="7232119" y="204470"/>
                      <a:pt x="7343920" y="217170"/>
                      <a:pt x="7333272" y="220980"/>
                    </a:cubicBezTo>
                    <a:cubicBezTo>
                      <a:pt x="7381187" y="215900"/>
                      <a:pt x="7391835" y="209550"/>
                      <a:pt x="7445073" y="217170"/>
                    </a:cubicBezTo>
                    <a:cubicBezTo>
                      <a:pt x="7439750" y="223520"/>
                      <a:pt x="7418454" y="223520"/>
                      <a:pt x="7402482" y="227330"/>
                    </a:cubicBezTo>
                    <a:cubicBezTo>
                      <a:pt x="7482340" y="233680"/>
                      <a:pt x="7551551" y="223520"/>
                      <a:pt x="7620761" y="214630"/>
                    </a:cubicBezTo>
                    <a:cubicBezTo>
                      <a:pt x="7663351" y="232410"/>
                      <a:pt x="7807096" y="223520"/>
                      <a:pt x="7902926" y="233680"/>
                    </a:cubicBezTo>
                    <a:cubicBezTo>
                      <a:pt x="7956165" y="212090"/>
                      <a:pt x="8051994" y="242570"/>
                      <a:pt x="8062642" y="214630"/>
                    </a:cubicBezTo>
                    <a:cubicBezTo>
                      <a:pt x="8062642" y="217170"/>
                      <a:pt x="8073289" y="220980"/>
                      <a:pt x="8078613" y="223520"/>
                    </a:cubicBezTo>
                    <a:cubicBezTo>
                      <a:pt x="8115880" y="215900"/>
                      <a:pt x="8142500" y="196850"/>
                      <a:pt x="8185090" y="195580"/>
                    </a:cubicBezTo>
                    <a:lnTo>
                      <a:pt x="8169119" y="214630"/>
                    </a:lnTo>
                    <a:cubicBezTo>
                      <a:pt x="8158471" y="236220"/>
                      <a:pt x="8275596" y="222250"/>
                      <a:pt x="8302216" y="228600"/>
                    </a:cubicBezTo>
                    <a:cubicBezTo>
                      <a:pt x="8275596" y="215900"/>
                      <a:pt x="8355454" y="229870"/>
                      <a:pt x="8360778" y="217170"/>
                    </a:cubicBezTo>
                    <a:lnTo>
                      <a:pt x="8414016" y="210820"/>
                    </a:lnTo>
                    <a:cubicBezTo>
                      <a:pt x="8499199" y="205740"/>
                      <a:pt x="8424665" y="201930"/>
                      <a:pt x="8525818" y="199390"/>
                    </a:cubicBezTo>
                    <a:cubicBezTo>
                      <a:pt x="8584381" y="198120"/>
                      <a:pt x="8547113" y="220980"/>
                      <a:pt x="8525818" y="218440"/>
                    </a:cubicBezTo>
                    <a:cubicBezTo>
                      <a:pt x="8573732" y="228600"/>
                      <a:pt x="8626972" y="222250"/>
                      <a:pt x="8674886" y="218440"/>
                    </a:cubicBezTo>
                    <a:cubicBezTo>
                      <a:pt x="8653591" y="218440"/>
                      <a:pt x="8648267" y="217170"/>
                      <a:pt x="8669562" y="213360"/>
                    </a:cubicBezTo>
                    <a:cubicBezTo>
                      <a:pt x="8669562" y="215900"/>
                      <a:pt x="8674886" y="217170"/>
                      <a:pt x="8680210" y="218440"/>
                    </a:cubicBezTo>
                    <a:cubicBezTo>
                      <a:pt x="8701505" y="217170"/>
                      <a:pt x="8717477" y="215900"/>
                      <a:pt x="8738773" y="215900"/>
                    </a:cubicBezTo>
                    <a:lnTo>
                      <a:pt x="8738773" y="217170"/>
                    </a:lnTo>
                    <a:cubicBezTo>
                      <a:pt x="8765392" y="215900"/>
                      <a:pt x="8792011" y="214630"/>
                      <a:pt x="8813307" y="213360"/>
                    </a:cubicBezTo>
                    <a:cubicBezTo>
                      <a:pt x="8829278" y="212090"/>
                      <a:pt x="8839926" y="210820"/>
                      <a:pt x="8850574" y="210820"/>
                    </a:cubicBezTo>
                    <a:cubicBezTo>
                      <a:pt x="8882517" y="209550"/>
                      <a:pt x="8893165" y="209550"/>
                      <a:pt x="8861222" y="213360"/>
                    </a:cubicBezTo>
                    <a:cubicBezTo>
                      <a:pt x="8855897" y="212090"/>
                      <a:pt x="8855897" y="210820"/>
                      <a:pt x="8850574" y="210820"/>
                    </a:cubicBezTo>
                    <a:cubicBezTo>
                      <a:pt x="8839926" y="210820"/>
                      <a:pt x="8829278" y="212090"/>
                      <a:pt x="8813307" y="213360"/>
                    </a:cubicBezTo>
                    <a:cubicBezTo>
                      <a:pt x="8792011" y="215900"/>
                      <a:pt x="8770716" y="220980"/>
                      <a:pt x="8754745" y="222250"/>
                    </a:cubicBezTo>
                    <a:cubicBezTo>
                      <a:pt x="8770716" y="222250"/>
                      <a:pt x="8786688" y="223520"/>
                      <a:pt x="8797335" y="226060"/>
                    </a:cubicBezTo>
                    <a:lnTo>
                      <a:pt x="8781364" y="240030"/>
                    </a:lnTo>
                    <a:cubicBezTo>
                      <a:pt x="8818631" y="241300"/>
                      <a:pt x="8914460" y="224790"/>
                      <a:pt x="8914460" y="218440"/>
                    </a:cubicBezTo>
                    <a:cubicBezTo>
                      <a:pt x="9052881" y="231140"/>
                      <a:pt x="9287131" y="220980"/>
                      <a:pt x="9382960" y="212090"/>
                    </a:cubicBezTo>
                    <a:cubicBezTo>
                      <a:pt x="9388284" y="210820"/>
                      <a:pt x="9398932" y="209550"/>
                      <a:pt x="9409580" y="209550"/>
                    </a:cubicBezTo>
                    <a:cubicBezTo>
                      <a:pt x="9404256" y="210820"/>
                      <a:pt x="9393608" y="210820"/>
                      <a:pt x="9382960" y="212090"/>
                    </a:cubicBezTo>
                    <a:cubicBezTo>
                      <a:pt x="9366989" y="215900"/>
                      <a:pt x="9361665" y="219710"/>
                      <a:pt x="9382960" y="214630"/>
                    </a:cubicBezTo>
                    <a:cubicBezTo>
                      <a:pt x="9430875" y="212090"/>
                      <a:pt x="9484114" y="199390"/>
                      <a:pt x="9489438" y="208280"/>
                    </a:cubicBezTo>
                    <a:cubicBezTo>
                      <a:pt x="9537353" y="201930"/>
                      <a:pt x="9532029" y="218440"/>
                      <a:pt x="9606563" y="219710"/>
                    </a:cubicBezTo>
                    <a:cubicBezTo>
                      <a:pt x="9606563" y="222250"/>
                      <a:pt x="9611887" y="212090"/>
                      <a:pt x="9606563" y="208280"/>
                    </a:cubicBezTo>
                    <a:cubicBezTo>
                      <a:pt x="9601239" y="208280"/>
                      <a:pt x="9601239" y="207010"/>
                      <a:pt x="9595915" y="207010"/>
                    </a:cubicBezTo>
                    <a:cubicBezTo>
                      <a:pt x="9601239" y="207010"/>
                      <a:pt x="9606563" y="207010"/>
                      <a:pt x="9606563" y="208280"/>
                    </a:cubicBezTo>
                    <a:cubicBezTo>
                      <a:pt x="9729011" y="227330"/>
                      <a:pt x="9878080" y="194310"/>
                      <a:pt x="10021825" y="207010"/>
                    </a:cubicBezTo>
                    <a:lnTo>
                      <a:pt x="10027148" y="207010"/>
                    </a:lnTo>
                    <a:lnTo>
                      <a:pt x="10021825" y="207010"/>
                    </a:lnTo>
                    <a:cubicBezTo>
                      <a:pt x="10011176" y="208280"/>
                      <a:pt x="9995205" y="215900"/>
                      <a:pt x="9979233" y="220980"/>
                    </a:cubicBezTo>
                    <a:cubicBezTo>
                      <a:pt x="10091034" y="213360"/>
                      <a:pt x="10197512" y="208280"/>
                      <a:pt x="10298665" y="190500"/>
                    </a:cubicBezTo>
                    <a:cubicBezTo>
                      <a:pt x="10288018" y="196850"/>
                      <a:pt x="10293341" y="203200"/>
                      <a:pt x="10266722" y="207010"/>
                    </a:cubicBezTo>
                    <a:cubicBezTo>
                      <a:pt x="10346580" y="207010"/>
                      <a:pt x="10437086" y="203200"/>
                      <a:pt x="10474353" y="189230"/>
                    </a:cubicBezTo>
                    <a:cubicBezTo>
                      <a:pt x="10421114" y="182880"/>
                      <a:pt x="10469029" y="196850"/>
                      <a:pt x="10437086" y="196850"/>
                    </a:cubicBezTo>
                    <a:cubicBezTo>
                      <a:pt x="10378523" y="184150"/>
                      <a:pt x="10479676" y="170180"/>
                      <a:pt x="10532915" y="173990"/>
                    </a:cubicBezTo>
                    <a:lnTo>
                      <a:pt x="10532915" y="176530"/>
                    </a:lnTo>
                    <a:cubicBezTo>
                      <a:pt x="10612773" y="176530"/>
                      <a:pt x="10612773" y="167640"/>
                      <a:pt x="10692632" y="167640"/>
                    </a:cubicBezTo>
                    <a:cubicBezTo>
                      <a:pt x="10740546" y="175260"/>
                      <a:pt x="10650040" y="171450"/>
                      <a:pt x="10671336" y="180340"/>
                    </a:cubicBezTo>
                    <a:cubicBezTo>
                      <a:pt x="10687307" y="203200"/>
                      <a:pt x="10847024" y="195580"/>
                      <a:pt x="10862995" y="198120"/>
                    </a:cubicBezTo>
                    <a:cubicBezTo>
                      <a:pt x="10884291" y="193040"/>
                      <a:pt x="10910910" y="189230"/>
                      <a:pt x="10905586" y="182880"/>
                    </a:cubicBezTo>
                    <a:cubicBezTo>
                      <a:pt x="10964148" y="176530"/>
                      <a:pt x="10932205" y="196850"/>
                      <a:pt x="10974797" y="195580"/>
                    </a:cubicBezTo>
                    <a:lnTo>
                      <a:pt x="11139836" y="152400"/>
                    </a:lnTo>
                    <a:cubicBezTo>
                      <a:pt x="11139836" y="151130"/>
                      <a:pt x="11145160" y="149860"/>
                      <a:pt x="11150484" y="149860"/>
                    </a:cubicBezTo>
                    <a:lnTo>
                      <a:pt x="11139836" y="152400"/>
                    </a:lnTo>
                    <a:cubicBezTo>
                      <a:pt x="11134512" y="158750"/>
                      <a:pt x="11193075" y="171450"/>
                      <a:pt x="11145160" y="180340"/>
                    </a:cubicBezTo>
                    <a:cubicBezTo>
                      <a:pt x="11272933" y="177800"/>
                      <a:pt x="11342143" y="149860"/>
                      <a:pt x="11422001" y="135890"/>
                    </a:cubicBezTo>
                    <a:cubicBezTo>
                      <a:pt x="11459268" y="139700"/>
                      <a:pt x="11581717" y="130810"/>
                      <a:pt x="11624308" y="129540"/>
                    </a:cubicBezTo>
                    <a:cubicBezTo>
                      <a:pt x="11645603" y="142240"/>
                      <a:pt x="11587041" y="128270"/>
                      <a:pt x="11576393" y="138430"/>
                    </a:cubicBezTo>
                    <a:lnTo>
                      <a:pt x="11640279" y="152400"/>
                    </a:lnTo>
                    <a:cubicBezTo>
                      <a:pt x="11555098" y="154940"/>
                      <a:pt x="11650927" y="173990"/>
                      <a:pt x="11603013" y="182880"/>
                    </a:cubicBezTo>
                    <a:cubicBezTo>
                      <a:pt x="11672222" y="175260"/>
                      <a:pt x="11831939" y="184150"/>
                      <a:pt x="11933092" y="187960"/>
                    </a:cubicBezTo>
                    <a:cubicBezTo>
                      <a:pt x="11863882" y="161290"/>
                      <a:pt x="12071513" y="175260"/>
                      <a:pt x="12066189" y="151130"/>
                    </a:cubicBezTo>
                    <a:cubicBezTo>
                      <a:pt x="12183314" y="147320"/>
                      <a:pt x="12124751" y="170180"/>
                      <a:pt x="12172666" y="175260"/>
                    </a:cubicBezTo>
                    <a:cubicBezTo>
                      <a:pt x="12295115" y="166370"/>
                      <a:pt x="12412240" y="172720"/>
                      <a:pt x="12524041" y="170180"/>
                    </a:cubicBezTo>
                    <a:cubicBezTo>
                      <a:pt x="12524041" y="170180"/>
                      <a:pt x="12524041" y="172720"/>
                      <a:pt x="12518717" y="175260"/>
                    </a:cubicBezTo>
                    <a:cubicBezTo>
                      <a:pt x="12619871" y="167640"/>
                      <a:pt x="12790235" y="175260"/>
                      <a:pt x="12891388" y="153670"/>
                    </a:cubicBezTo>
                    <a:cubicBezTo>
                      <a:pt x="12886064" y="158750"/>
                      <a:pt x="12896712" y="162560"/>
                      <a:pt x="12870093" y="166370"/>
                    </a:cubicBezTo>
                    <a:cubicBezTo>
                      <a:pt x="12981893" y="175260"/>
                      <a:pt x="12891388" y="135890"/>
                      <a:pt x="13019161" y="149860"/>
                    </a:cubicBezTo>
                    <a:lnTo>
                      <a:pt x="12987217" y="161290"/>
                    </a:lnTo>
                    <a:cubicBezTo>
                      <a:pt x="13067076" y="149860"/>
                      <a:pt x="13141609" y="171450"/>
                      <a:pt x="13232115" y="153670"/>
                    </a:cubicBezTo>
                    <a:cubicBezTo>
                      <a:pt x="13237439" y="160020"/>
                      <a:pt x="13216144" y="162560"/>
                      <a:pt x="13200172" y="165100"/>
                    </a:cubicBezTo>
                    <a:cubicBezTo>
                      <a:pt x="13285354" y="160020"/>
                      <a:pt x="13375860" y="162560"/>
                      <a:pt x="13445070" y="146050"/>
                    </a:cubicBezTo>
                    <a:cubicBezTo>
                      <a:pt x="13455717" y="153670"/>
                      <a:pt x="13445070" y="160020"/>
                      <a:pt x="13413126" y="165100"/>
                    </a:cubicBezTo>
                    <a:cubicBezTo>
                      <a:pt x="13492985" y="173990"/>
                      <a:pt x="13503632" y="143510"/>
                      <a:pt x="13578167" y="152400"/>
                    </a:cubicBezTo>
                    <a:cubicBezTo>
                      <a:pt x="13599462" y="153670"/>
                      <a:pt x="13642053" y="163830"/>
                      <a:pt x="13626082" y="163830"/>
                    </a:cubicBezTo>
                    <a:cubicBezTo>
                      <a:pt x="13663348" y="153670"/>
                      <a:pt x="13775150" y="153670"/>
                      <a:pt x="13817740" y="149860"/>
                    </a:cubicBezTo>
                    <a:cubicBezTo>
                      <a:pt x="13828389" y="157480"/>
                      <a:pt x="13860331" y="160020"/>
                      <a:pt x="13902923" y="167640"/>
                    </a:cubicBezTo>
                    <a:cubicBezTo>
                      <a:pt x="14264945" y="167640"/>
                      <a:pt x="14637616" y="170180"/>
                      <a:pt x="14999639" y="157480"/>
                    </a:cubicBezTo>
                    <a:cubicBezTo>
                      <a:pt x="15015123" y="156210"/>
                      <a:pt x="15027823" y="153670"/>
                      <a:pt x="15039253" y="151130"/>
                    </a:cubicBezTo>
                    <a:cubicBezTo>
                      <a:pt x="15055762" y="175260"/>
                      <a:pt x="15016393" y="166370"/>
                      <a:pt x="15026553" y="181610"/>
                    </a:cubicBezTo>
                    <a:cubicBezTo>
                      <a:pt x="15025283" y="161290"/>
                      <a:pt x="15043062" y="175260"/>
                      <a:pt x="15072273" y="168910"/>
                    </a:cubicBezTo>
                    <a:lnTo>
                      <a:pt x="15073543" y="171450"/>
                    </a:lnTo>
                    <a:cubicBezTo>
                      <a:pt x="15086243" y="167640"/>
                      <a:pt x="15093862" y="180340"/>
                      <a:pt x="15106562" y="173990"/>
                    </a:cubicBezTo>
                    <a:lnTo>
                      <a:pt x="15106562" y="168910"/>
                    </a:lnTo>
                    <a:cubicBezTo>
                      <a:pt x="15120533" y="156210"/>
                      <a:pt x="15138312" y="195580"/>
                      <a:pt x="15145933" y="168910"/>
                    </a:cubicBezTo>
                    <a:lnTo>
                      <a:pt x="15157362" y="182880"/>
                    </a:lnTo>
                    <a:cubicBezTo>
                      <a:pt x="15171333" y="160020"/>
                      <a:pt x="15180223" y="190500"/>
                      <a:pt x="15198003" y="170180"/>
                    </a:cubicBezTo>
                    <a:lnTo>
                      <a:pt x="15195462" y="173990"/>
                    </a:lnTo>
                    <a:cubicBezTo>
                      <a:pt x="15219593" y="184150"/>
                      <a:pt x="15244993" y="148590"/>
                      <a:pt x="15253883" y="167640"/>
                    </a:cubicBezTo>
                    <a:cubicBezTo>
                      <a:pt x="15274203" y="163830"/>
                      <a:pt x="15297062" y="160020"/>
                      <a:pt x="15300873" y="140970"/>
                    </a:cubicBezTo>
                    <a:cubicBezTo>
                      <a:pt x="15305953" y="147320"/>
                      <a:pt x="15302143" y="158750"/>
                      <a:pt x="15299603" y="165100"/>
                    </a:cubicBezTo>
                    <a:cubicBezTo>
                      <a:pt x="15375803" y="156210"/>
                      <a:pt x="15459623" y="160020"/>
                      <a:pt x="15526933" y="135890"/>
                    </a:cubicBezTo>
                    <a:cubicBezTo>
                      <a:pt x="15530743" y="139700"/>
                      <a:pt x="15525662" y="142240"/>
                      <a:pt x="15524393" y="147320"/>
                    </a:cubicBezTo>
                    <a:cubicBezTo>
                      <a:pt x="15566303" y="125730"/>
                      <a:pt x="15610753" y="170180"/>
                      <a:pt x="15641233" y="129540"/>
                    </a:cubicBezTo>
                    <a:lnTo>
                      <a:pt x="15652662" y="113030"/>
                    </a:lnTo>
                    <a:cubicBezTo>
                      <a:pt x="15662823" y="119380"/>
                      <a:pt x="15661553" y="132080"/>
                      <a:pt x="15669173" y="137160"/>
                    </a:cubicBezTo>
                    <a:cubicBezTo>
                      <a:pt x="15676793" y="125730"/>
                      <a:pt x="15707273" y="134620"/>
                      <a:pt x="15712353" y="119380"/>
                    </a:cubicBezTo>
                    <a:cubicBezTo>
                      <a:pt x="15717433" y="125730"/>
                      <a:pt x="15711083" y="128270"/>
                      <a:pt x="15711083" y="133350"/>
                    </a:cubicBezTo>
                    <a:cubicBezTo>
                      <a:pt x="15730133" y="137160"/>
                      <a:pt x="15752993" y="111760"/>
                      <a:pt x="15770773" y="116840"/>
                    </a:cubicBezTo>
                    <a:lnTo>
                      <a:pt x="15764423" y="124460"/>
                    </a:lnTo>
                    <a:cubicBezTo>
                      <a:pt x="15860943" y="153670"/>
                      <a:pt x="15984133" y="176530"/>
                      <a:pt x="16064143" y="138430"/>
                    </a:cubicBezTo>
                    <a:cubicBezTo>
                      <a:pt x="16085733" y="132080"/>
                      <a:pt x="16074303" y="160020"/>
                      <a:pt x="16083193" y="158750"/>
                    </a:cubicBezTo>
                    <a:cubicBezTo>
                      <a:pt x="16164473" y="128270"/>
                      <a:pt x="16262262" y="176530"/>
                      <a:pt x="16337193" y="128270"/>
                    </a:cubicBezTo>
                    <a:cubicBezTo>
                      <a:pt x="16395612" y="115570"/>
                      <a:pt x="16413393" y="62230"/>
                      <a:pt x="16413393" y="62230"/>
                    </a:cubicBezTo>
                    <a:cubicBezTo>
                      <a:pt x="16274962" y="83820"/>
                      <a:pt x="16150503" y="60960"/>
                      <a:pt x="16010803" y="33020"/>
                    </a:cubicBezTo>
                    <a:close/>
                  </a:path>
                </a:pathLst>
              </a:custGeom>
              <a:solidFill>
                <a:srgbClr val="F0EFEC"/>
              </a:solidFill>
            </p:spPr>
          </p:sp>
        </p:grpSp>
      </p:grpSp>
      <p:pic>
        <p:nvPicPr>
          <p:cNvPr id="13" name="Picture 13"/>
          <p:cNvPicPr>
            <a:picLocks noChangeAspect="1"/>
          </p:cNvPicPr>
          <p:nvPr/>
        </p:nvPicPr>
        <p:blipFill>
          <a:blip r:embed="rId4"/>
          <a:srcRect/>
          <a:stretch>
            <a:fillRect/>
          </a:stretch>
        </p:blipFill>
        <p:spPr>
          <a:xfrm>
            <a:off x="15341059" y="6650621"/>
            <a:ext cx="2831869" cy="2607679"/>
          </a:xfrm>
          <a:prstGeom prst="rect">
            <a:avLst/>
          </a:prstGeom>
        </p:spPr>
      </p:pic>
      <p:sp>
        <p:nvSpPr>
          <p:cNvPr id="14" name="TextBox 14"/>
          <p:cNvSpPr txBox="1"/>
          <p:nvPr/>
        </p:nvSpPr>
        <p:spPr>
          <a:xfrm>
            <a:off x="13391160" y="9258300"/>
            <a:ext cx="4781768" cy="487543"/>
          </a:xfrm>
          <a:prstGeom prst="rect">
            <a:avLst/>
          </a:prstGeom>
        </p:spPr>
        <p:txBody>
          <a:bodyPr lIns="0" tIns="0" rIns="0" bIns="0" rtlCol="0" anchor="t">
            <a:spAutoFit/>
          </a:bodyPr>
          <a:lstStyle/>
          <a:p>
            <a:pPr algn="r">
              <a:lnSpc>
                <a:spcPts val="3839"/>
              </a:lnSpc>
            </a:pPr>
            <a:r>
              <a:rPr lang="en-US" sz="3199">
                <a:solidFill>
                  <a:srgbClr val="FFFFFF"/>
                </a:solidFill>
                <a:latin typeface="Frank Ruhl Libre Light"/>
              </a:rPr>
              <a:t>KELLY KLEE INSURANCE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4923" y="0"/>
            <a:ext cx="6015391" cy="10287000"/>
          </a:xfrm>
          <a:prstGeom prst="rect">
            <a:avLst/>
          </a:prstGeom>
          <a:solidFill>
            <a:srgbClr val="FAFBFB"/>
          </a:solidFill>
        </p:spPr>
      </p:sp>
      <p:sp>
        <p:nvSpPr>
          <p:cNvPr id="3" name="AutoShape 3"/>
          <p:cNvSpPr/>
          <p:nvPr/>
        </p:nvSpPr>
        <p:spPr>
          <a:xfrm>
            <a:off x="1890338" y="2031004"/>
            <a:ext cx="11813716" cy="3580065"/>
          </a:xfrm>
          <a:prstGeom prst="rect">
            <a:avLst/>
          </a:prstGeom>
          <a:solidFill>
            <a:srgbClr val="88ABCA"/>
          </a:solidFill>
        </p:spPr>
      </p:sp>
      <p:sp>
        <p:nvSpPr>
          <p:cNvPr id="4" name="TextBox 4"/>
          <p:cNvSpPr txBox="1"/>
          <p:nvPr/>
        </p:nvSpPr>
        <p:spPr>
          <a:xfrm>
            <a:off x="642868" y="370412"/>
            <a:ext cx="4399810" cy="1020925"/>
          </a:xfrm>
          <a:prstGeom prst="rect">
            <a:avLst/>
          </a:prstGeom>
        </p:spPr>
        <p:txBody>
          <a:bodyPr lIns="0" tIns="0" rIns="0" bIns="0" rtlCol="0" anchor="t">
            <a:spAutoFit/>
          </a:bodyPr>
          <a:lstStyle/>
          <a:p>
            <a:pPr>
              <a:lnSpc>
                <a:spcPts val="8039"/>
              </a:lnSpc>
            </a:pPr>
            <a:r>
              <a:rPr lang="en-US" sz="6700">
                <a:solidFill>
                  <a:srgbClr val="171717"/>
                </a:solidFill>
                <a:latin typeface="HK Grotesk Bold Bold"/>
              </a:rPr>
              <a:t>conclusion</a:t>
            </a:r>
          </a:p>
        </p:txBody>
      </p:sp>
      <p:grpSp>
        <p:nvGrpSpPr>
          <p:cNvPr id="5" name="Group 5"/>
          <p:cNvGrpSpPr/>
          <p:nvPr/>
        </p:nvGrpSpPr>
        <p:grpSpPr>
          <a:xfrm>
            <a:off x="2362193" y="2466831"/>
            <a:ext cx="9473565" cy="3361038"/>
            <a:chOff x="-22088" y="201320"/>
            <a:chExt cx="12631420" cy="4481384"/>
          </a:xfrm>
        </p:grpSpPr>
        <p:sp>
          <p:nvSpPr>
            <p:cNvPr id="6" name="TextBox 6"/>
            <p:cNvSpPr txBox="1"/>
            <p:nvPr/>
          </p:nvSpPr>
          <p:spPr>
            <a:xfrm>
              <a:off x="-22088" y="201320"/>
              <a:ext cx="12609332" cy="474252"/>
            </a:xfrm>
            <a:prstGeom prst="rect">
              <a:avLst/>
            </a:prstGeom>
          </p:spPr>
          <p:txBody>
            <a:bodyPr lIns="0" tIns="0" rIns="0" bIns="0" rtlCol="0" anchor="t">
              <a:spAutoFit/>
            </a:bodyPr>
            <a:lstStyle/>
            <a:p>
              <a:pPr>
                <a:lnSpc>
                  <a:spcPts val="2940"/>
                </a:lnSpc>
                <a:spcBef>
                  <a:spcPct val="0"/>
                </a:spcBef>
              </a:pPr>
              <a:r>
                <a:rPr lang="en-US" sz="2000" b="1" dirty="0">
                  <a:solidFill>
                    <a:srgbClr val="171717"/>
                  </a:solidFill>
                </a:rPr>
                <a:t>BEST FILTERS</a:t>
              </a:r>
              <a:r>
                <a:rPr lang="en-US" sz="2100" dirty="0">
                  <a:solidFill>
                    <a:srgbClr val="171717"/>
                  </a:solidFill>
                </a:rPr>
                <a:t>:-</a:t>
              </a:r>
            </a:p>
          </p:txBody>
        </p:sp>
        <p:sp>
          <p:nvSpPr>
            <p:cNvPr id="7" name="TextBox 7"/>
            <p:cNvSpPr txBox="1"/>
            <p:nvPr/>
          </p:nvSpPr>
          <p:spPr>
            <a:xfrm>
              <a:off x="0" y="1007424"/>
              <a:ext cx="12609332" cy="3675280"/>
            </a:xfrm>
            <a:prstGeom prst="rect">
              <a:avLst/>
            </a:prstGeom>
          </p:spPr>
          <p:txBody>
            <a:bodyPr lIns="0" tIns="0" rIns="0" bIns="0" rtlCol="0" anchor="t">
              <a:spAutoFit/>
            </a:bodyPr>
            <a:lstStyle/>
            <a:p>
              <a:pPr>
                <a:lnSpc>
                  <a:spcPts val="2659"/>
                </a:lnSpc>
              </a:pPr>
              <a:r>
                <a:rPr lang="en-US" sz="2000" dirty="0">
                  <a:solidFill>
                    <a:srgbClr val="171717"/>
                  </a:solidFill>
                </a:rPr>
                <a:t>The features with high Information Value are selected for further analysis and modelling the data. The following filters are classified as the best filter conditions for the ping-post system</a:t>
              </a:r>
            </a:p>
            <a:p>
              <a:pPr marL="410210" lvl="1" indent="-205105">
                <a:lnSpc>
                  <a:spcPts val="2659"/>
                </a:lnSpc>
                <a:buFont typeface="Arial"/>
                <a:buChar char="•"/>
              </a:pPr>
              <a:r>
                <a:rPr lang="en-US" sz="2000" dirty="0">
                  <a:solidFill>
                    <a:srgbClr val="171717"/>
                  </a:solidFill>
                </a:rPr>
                <a:t>"Model",”marital_status”,"garage_state","residence_use_type","make","year", "education_type","licensed_state","occupation","work_status","relationship",</a:t>
              </a:r>
            </a:p>
            <a:p>
              <a:pPr>
                <a:lnSpc>
                  <a:spcPts val="2659"/>
                </a:lnSpc>
              </a:pPr>
              <a:r>
                <a:rPr lang="en-US" sz="2000" dirty="0">
                  <a:solidFill>
                    <a:srgbClr val="171717"/>
                  </a:solidFill>
                </a:rPr>
                <a:t>      "status"</a:t>
              </a:r>
            </a:p>
            <a:p>
              <a:pPr>
                <a:lnSpc>
                  <a:spcPts val="2659"/>
                </a:lnSpc>
              </a:pPr>
              <a:r>
                <a:rPr lang="en-US" sz="1900" dirty="0">
                  <a:solidFill>
                    <a:srgbClr val="171717"/>
                  </a:solidFill>
                  <a:latin typeface="HK Grotesk Light"/>
                </a:rPr>
                <a:t> </a:t>
              </a:r>
            </a:p>
            <a:p>
              <a:pPr>
                <a:lnSpc>
                  <a:spcPts val="2660"/>
                </a:lnSpc>
                <a:spcBef>
                  <a:spcPct val="0"/>
                </a:spcBef>
              </a:pPr>
              <a:endParaRPr lang="en-US" sz="1900" dirty="0">
                <a:solidFill>
                  <a:srgbClr val="171717"/>
                </a:solidFill>
                <a:latin typeface="HK Grotesk Light"/>
              </a:endParaRPr>
            </a:p>
          </p:txBody>
        </p:sp>
      </p:grpSp>
      <p:sp>
        <p:nvSpPr>
          <p:cNvPr id="8" name="TextBox 8"/>
          <p:cNvSpPr txBox="1"/>
          <p:nvPr/>
        </p:nvSpPr>
        <p:spPr>
          <a:xfrm>
            <a:off x="7360218" y="7128068"/>
            <a:ext cx="8951078" cy="367595"/>
          </a:xfrm>
          <a:prstGeom prst="rect">
            <a:avLst/>
          </a:prstGeom>
        </p:spPr>
        <p:txBody>
          <a:bodyPr lIns="0" tIns="0" rIns="0" bIns="0" rtlCol="0" anchor="t">
            <a:spAutoFit/>
          </a:bodyPr>
          <a:lstStyle/>
          <a:p>
            <a:pPr>
              <a:lnSpc>
                <a:spcPts val="2940"/>
              </a:lnSpc>
              <a:spcBef>
                <a:spcPct val="0"/>
              </a:spcBef>
            </a:pPr>
            <a:r>
              <a:rPr lang="en-US" sz="2100">
                <a:solidFill>
                  <a:srgbClr val="171717"/>
                </a:solidFill>
                <a:latin typeface="HK Grotesk Medium"/>
              </a:rPr>
              <a:t>BEST CLASSIFIER:-</a:t>
            </a:r>
          </a:p>
        </p:txBody>
      </p:sp>
      <p:sp>
        <p:nvSpPr>
          <p:cNvPr id="9" name="AutoShape 9"/>
          <p:cNvSpPr/>
          <p:nvPr/>
        </p:nvSpPr>
        <p:spPr>
          <a:xfrm>
            <a:off x="5224723" y="6000184"/>
            <a:ext cx="11813716" cy="3580065"/>
          </a:xfrm>
          <a:prstGeom prst="rect">
            <a:avLst/>
          </a:prstGeom>
          <a:solidFill>
            <a:srgbClr val="3EDAD8"/>
          </a:solidFill>
        </p:spPr>
      </p:sp>
      <p:grpSp>
        <p:nvGrpSpPr>
          <p:cNvPr id="10" name="Group 10"/>
          <p:cNvGrpSpPr/>
          <p:nvPr/>
        </p:nvGrpSpPr>
        <p:grpSpPr>
          <a:xfrm>
            <a:off x="6332344" y="6880952"/>
            <a:ext cx="8951078" cy="2162753"/>
            <a:chOff x="0" y="-47625"/>
            <a:chExt cx="11934771" cy="2883671"/>
          </a:xfrm>
        </p:grpSpPr>
        <p:sp>
          <p:nvSpPr>
            <p:cNvPr id="11" name="TextBox 11"/>
            <p:cNvSpPr txBox="1"/>
            <p:nvPr/>
          </p:nvSpPr>
          <p:spPr>
            <a:xfrm>
              <a:off x="0" y="-47625"/>
              <a:ext cx="11934771" cy="479533"/>
            </a:xfrm>
            <a:prstGeom prst="rect">
              <a:avLst/>
            </a:prstGeom>
          </p:spPr>
          <p:txBody>
            <a:bodyPr lIns="0" tIns="0" rIns="0" bIns="0" rtlCol="0" anchor="t">
              <a:spAutoFit/>
            </a:bodyPr>
            <a:lstStyle/>
            <a:p>
              <a:pPr>
                <a:lnSpc>
                  <a:spcPts val="2940"/>
                </a:lnSpc>
                <a:spcBef>
                  <a:spcPct val="0"/>
                </a:spcBef>
              </a:pPr>
              <a:r>
                <a:rPr lang="en-US" sz="2000" b="1" dirty="0">
                  <a:solidFill>
                    <a:srgbClr val="171717"/>
                  </a:solidFill>
                </a:rPr>
                <a:t>BEST CLASSIFIER</a:t>
              </a:r>
              <a:r>
                <a:rPr lang="en-US" sz="2100" b="1" dirty="0">
                  <a:solidFill>
                    <a:srgbClr val="171717"/>
                  </a:solidFill>
                </a:rPr>
                <a:t>:-</a:t>
              </a:r>
            </a:p>
          </p:txBody>
        </p:sp>
        <p:sp>
          <p:nvSpPr>
            <p:cNvPr id="12" name="TextBox 12"/>
            <p:cNvSpPr txBox="1"/>
            <p:nvPr/>
          </p:nvSpPr>
          <p:spPr>
            <a:xfrm>
              <a:off x="0" y="1007424"/>
              <a:ext cx="11934771" cy="1828622"/>
            </a:xfrm>
            <a:prstGeom prst="rect">
              <a:avLst/>
            </a:prstGeom>
          </p:spPr>
          <p:txBody>
            <a:bodyPr lIns="0" tIns="0" rIns="0" bIns="0" rtlCol="0" anchor="t">
              <a:spAutoFit/>
            </a:bodyPr>
            <a:lstStyle/>
            <a:p>
              <a:pPr>
                <a:lnSpc>
                  <a:spcPts val="2659"/>
                </a:lnSpc>
              </a:pPr>
              <a:r>
                <a:rPr lang="en-US" sz="2000" dirty="0">
                  <a:solidFill>
                    <a:srgbClr val="171717"/>
                  </a:solidFill>
                </a:rPr>
                <a:t>Random Forest / Neural Network combination of 274 input layers with a standardized scalar gave the best performance of classification.</a:t>
              </a:r>
            </a:p>
            <a:p>
              <a:pPr>
                <a:lnSpc>
                  <a:spcPts val="2659"/>
                </a:lnSpc>
              </a:pPr>
              <a:r>
                <a:rPr lang="en-US" sz="1900" dirty="0">
                  <a:solidFill>
                    <a:srgbClr val="171717"/>
                  </a:solidFill>
                  <a:latin typeface="HK Grotesk Light"/>
                </a:rPr>
                <a:t> </a:t>
              </a:r>
            </a:p>
            <a:p>
              <a:pPr>
                <a:lnSpc>
                  <a:spcPts val="2660"/>
                </a:lnSpc>
                <a:spcBef>
                  <a:spcPct val="0"/>
                </a:spcBef>
              </a:pPr>
              <a:endParaRPr lang="en-US" sz="1900" dirty="0">
                <a:solidFill>
                  <a:srgbClr val="171717"/>
                </a:solidFill>
                <a:latin typeface="HK Grotesk Light"/>
              </a:endParaRPr>
            </a:p>
          </p:txBody>
        </p:sp>
      </p:grpSp>
      <p:sp>
        <p:nvSpPr>
          <p:cNvPr id="13" name="TextBox 13"/>
          <p:cNvSpPr txBox="1"/>
          <p:nvPr/>
        </p:nvSpPr>
        <p:spPr>
          <a:xfrm>
            <a:off x="16204711" y="9580249"/>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10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EFEC"/>
        </a:solidFill>
        <a:effectLst/>
      </p:bgPr>
    </p:bg>
    <p:spTree>
      <p:nvGrpSpPr>
        <p:cNvPr id="1" name=""/>
        <p:cNvGrpSpPr/>
        <p:nvPr/>
      </p:nvGrpSpPr>
      <p:grpSpPr>
        <a:xfrm>
          <a:off x="0" y="0"/>
          <a:ext cx="0" cy="0"/>
          <a:chOff x="0" y="0"/>
          <a:chExt cx="0" cy="0"/>
        </a:xfrm>
      </p:grpSpPr>
      <p:sp>
        <p:nvSpPr>
          <p:cNvPr id="2" name="AutoShape 2"/>
          <p:cNvSpPr/>
          <p:nvPr/>
        </p:nvSpPr>
        <p:spPr>
          <a:xfrm>
            <a:off x="1028700" y="9248775"/>
            <a:ext cx="16230600" cy="9525"/>
          </a:xfrm>
          <a:prstGeom prst="rect">
            <a:avLst/>
          </a:prstGeom>
          <a:solidFill>
            <a:srgbClr val="171717"/>
          </a:solidFill>
        </p:spPr>
      </p:sp>
      <p:sp>
        <p:nvSpPr>
          <p:cNvPr id="3" name="TextBox 3"/>
          <p:cNvSpPr txBox="1"/>
          <p:nvPr/>
        </p:nvSpPr>
        <p:spPr>
          <a:xfrm>
            <a:off x="2667000" y="3390900"/>
            <a:ext cx="11582400" cy="2896819"/>
          </a:xfrm>
          <a:prstGeom prst="rect">
            <a:avLst/>
          </a:prstGeom>
        </p:spPr>
        <p:txBody>
          <a:bodyPr wrap="square" lIns="0" tIns="0" rIns="0" bIns="0" rtlCol="0" anchor="t">
            <a:spAutoFit/>
          </a:bodyPr>
          <a:lstStyle/>
          <a:p>
            <a:pPr marL="292858" lvl="1">
              <a:lnSpc>
                <a:spcPts val="3798"/>
              </a:lnSpc>
            </a:pPr>
            <a:r>
              <a:rPr lang="en-US" sz="2800" dirty="0">
                <a:solidFill>
                  <a:srgbClr val="000000"/>
                </a:solidFill>
              </a:rPr>
              <a:t>We wish to express our sincere gratitude to Mr. Kasey </a:t>
            </a:r>
            <a:r>
              <a:rPr lang="en-US" sz="2800" dirty="0" err="1">
                <a:solidFill>
                  <a:srgbClr val="000000"/>
                </a:solidFill>
              </a:rPr>
              <a:t>Luft</a:t>
            </a:r>
            <a:r>
              <a:rPr lang="en-US" sz="2800" dirty="0">
                <a:solidFill>
                  <a:srgbClr val="000000"/>
                </a:solidFill>
              </a:rPr>
              <a:t>, Data Engineer from Kelly Klee, who gave us valuable inputs and providing us opportunity to work for Kelly Klee Insurance. </a:t>
            </a:r>
          </a:p>
          <a:p>
            <a:pPr marL="292858" lvl="1">
              <a:lnSpc>
                <a:spcPts val="3798"/>
              </a:lnSpc>
            </a:pPr>
            <a:endParaRPr lang="en-US" sz="2800" dirty="0">
              <a:solidFill>
                <a:srgbClr val="000000"/>
              </a:solidFill>
            </a:endParaRPr>
          </a:p>
          <a:p>
            <a:pPr marL="292858" lvl="1">
              <a:lnSpc>
                <a:spcPts val="3798"/>
              </a:lnSpc>
            </a:pPr>
            <a:r>
              <a:rPr lang="en-US" sz="2800" dirty="0">
                <a:solidFill>
                  <a:srgbClr val="000000"/>
                </a:solidFill>
              </a:rPr>
              <a:t>Our sincere thanks to all the Professors and TA’s for their guidance and encouragement in carrying out this MDS program.</a:t>
            </a:r>
          </a:p>
        </p:txBody>
      </p:sp>
      <p:sp>
        <p:nvSpPr>
          <p:cNvPr id="4" name="TextBox 4"/>
          <p:cNvSpPr txBox="1"/>
          <p:nvPr/>
        </p:nvSpPr>
        <p:spPr>
          <a:xfrm>
            <a:off x="5791200" y="2409812"/>
            <a:ext cx="4055586" cy="554355"/>
          </a:xfrm>
          <a:prstGeom prst="rect">
            <a:avLst/>
          </a:prstGeom>
        </p:spPr>
        <p:txBody>
          <a:bodyPr lIns="0" tIns="0" rIns="0" bIns="0" rtlCol="0" anchor="t">
            <a:spAutoFit/>
          </a:bodyPr>
          <a:lstStyle/>
          <a:p>
            <a:pPr algn="ctr">
              <a:lnSpc>
                <a:spcPts val="4480"/>
              </a:lnSpc>
              <a:spcBef>
                <a:spcPct val="0"/>
              </a:spcBef>
            </a:pPr>
            <a:r>
              <a:rPr lang="en-US" sz="3200" b="1" dirty="0">
                <a:solidFill>
                  <a:srgbClr val="191919"/>
                </a:solidFill>
              </a:rPr>
              <a:t>ACKNOWLEDGMENT</a:t>
            </a:r>
          </a:p>
        </p:txBody>
      </p:sp>
      <p:sp>
        <p:nvSpPr>
          <p:cNvPr id="5" name="TextBox 5"/>
          <p:cNvSpPr txBox="1"/>
          <p:nvPr/>
        </p:nvSpPr>
        <p:spPr>
          <a:xfrm>
            <a:off x="16112726" y="9258300"/>
            <a:ext cx="1667457" cy="436017"/>
          </a:xfrm>
          <a:prstGeom prst="rect">
            <a:avLst/>
          </a:prstGeom>
        </p:spPr>
        <p:txBody>
          <a:bodyPr lIns="0" tIns="0" rIns="0" bIns="0" rtlCol="0" anchor="t">
            <a:spAutoFit/>
          </a:bodyPr>
          <a:lstStyle/>
          <a:p>
            <a:pPr algn="r">
              <a:lnSpc>
                <a:spcPts val="3359"/>
              </a:lnSpc>
            </a:pPr>
            <a:r>
              <a:rPr lang="en-US" sz="2799" dirty="0">
                <a:solidFill>
                  <a:srgbClr val="191919"/>
                </a:solidFill>
                <a:latin typeface="Frank Ruhl Libre Light"/>
              </a:rPr>
              <a:t>11</a:t>
            </a:r>
          </a:p>
        </p:txBody>
      </p:sp>
    </p:spTree>
    <p:extLst>
      <p:ext uri="{BB962C8B-B14F-4D97-AF65-F5344CB8AC3E}">
        <p14:creationId xmlns:p14="http://schemas.microsoft.com/office/powerpoint/2010/main" val="142731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F5F0E5"/>
          </a:solidFill>
        </p:spPr>
      </p:sp>
      <p:sp>
        <p:nvSpPr>
          <p:cNvPr id="3" name="TextBox 3"/>
          <p:cNvSpPr txBox="1"/>
          <p:nvPr/>
        </p:nvSpPr>
        <p:spPr>
          <a:xfrm>
            <a:off x="3963942" y="3984794"/>
            <a:ext cx="10360115" cy="2041851"/>
          </a:xfrm>
          <a:prstGeom prst="rect">
            <a:avLst/>
          </a:prstGeom>
        </p:spPr>
        <p:txBody>
          <a:bodyPr lIns="0" tIns="0" rIns="0" bIns="0" rtlCol="0" anchor="t">
            <a:spAutoFit/>
          </a:bodyPr>
          <a:lstStyle/>
          <a:p>
            <a:pPr algn="ctr">
              <a:lnSpc>
                <a:spcPts val="8039"/>
              </a:lnSpc>
            </a:pPr>
            <a:r>
              <a:rPr lang="en-US" sz="6699" dirty="0">
                <a:solidFill>
                  <a:srgbClr val="171717"/>
                </a:solidFill>
                <a:latin typeface="HK Grotesk Bold Bold"/>
              </a:rPr>
              <a:t>THANK YOU !!</a:t>
            </a:r>
          </a:p>
          <a:p>
            <a:pPr algn="ctr">
              <a:lnSpc>
                <a:spcPts val="8040"/>
              </a:lnSpc>
            </a:pPr>
            <a:r>
              <a:rPr lang="en-US" sz="6699" dirty="0">
                <a:solidFill>
                  <a:srgbClr val="171717"/>
                </a:solidFill>
                <a:latin typeface="HK Grotesk Bold Bold"/>
              </a:rPr>
              <a:t>ANY </a:t>
            </a:r>
            <a:r>
              <a:rPr lang="en-US" sz="6700" dirty="0">
                <a:solidFill>
                  <a:srgbClr val="171717"/>
                </a:solidFill>
                <a:latin typeface="HK Grotesk Bold Bold"/>
              </a:rPr>
              <a:t>QUESTIONS?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EFEC"/>
        </a:solidFill>
        <a:effectLst/>
      </p:bgPr>
    </p:bg>
    <p:spTree>
      <p:nvGrpSpPr>
        <p:cNvPr id="1" name=""/>
        <p:cNvGrpSpPr/>
        <p:nvPr/>
      </p:nvGrpSpPr>
      <p:grpSpPr>
        <a:xfrm>
          <a:off x="0" y="0"/>
          <a:ext cx="0" cy="0"/>
          <a:chOff x="0" y="0"/>
          <a:chExt cx="0" cy="0"/>
        </a:xfrm>
      </p:grpSpPr>
      <p:sp>
        <p:nvSpPr>
          <p:cNvPr id="2" name="AutoShape 2"/>
          <p:cNvSpPr/>
          <p:nvPr/>
        </p:nvSpPr>
        <p:spPr>
          <a:xfrm>
            <a:off x="1028700" y="9248775"/>
            <a:ext cx="16230600" cy="9525"/>
          </a:xfrm>
          <a:prstGeom prst="rect">
            <a:avLst/>
          </a:prstGeom>
          <a:solidFill>
            <a:srgbClr val="171717"/>
          </a:solidFill>
        </p:spPr>
      </p:sp>
      <p:sp>
        <p:nvSpPr>
          <p:cNvPr id="3" name="TextBox 3"/>
          <p:cNvSpPr txBox="1"/>
          <p:nvPr/>
        </p:nvSpPr>
        <p:spPr>
          <a:xfrm>
            <a:off x="5486400" y="3467100"/>
            <a:ext cx="6836208" cy="3164841"/>
          </a:xfrm>
          <a:prstGeom prst="rect">
            <a:avLst/>
          </a:prstGeom>
        </p:spPr>
        <p:txBody>
          <a:bodyPr lIns="0" tIns="0" rIns="0" bIns="0" rtlCol="0" anchor="t">
            <a:spAutoFit/>
          </a:bodyPr>
          <a:lstStyle/>
          <a:p>
            <a:pPr marL="585715" lvl="1" indent="-292857">
              <a:lnSpc>
                <a:spcPct val="150000"/>
              </a:lnSpc>
              <a:buFont typeface="Arial"/>
              <a:buChar char="•"/>
            </a:pPr>
            <a:r>
              <a:rPr lang="en-US" sz="2800" dirty="0">
                <a:solidFill>
                  <a:srgbClr val="000000"/>
                </a:solidFill>
              </a:rPr>
              <a:t>Kelly Klee Private Insurance (Introduction)</a:t>
            </a:r>
          </a:p>
          <a:p>
            <a:pPr marL="585715" lvl="1" indent="-292857">
              <a:lnSpc>
                <a:spcPct val="150000"/>
              </a:lnSpc>
              <a:buFont typeface="Arial"/>
              <a:buChar char="•"/>
            </a:pPr>
            <a:r>
              <a:rPr lang="en-US" sz="2800" dirty="0">
                <a:solidFill>
                  <a:srgbClr val="000000"/>
                </a:solidFill>
              </a:rPr>
              <a:t>Motivation</a:t>
            </a:r>
            <a:r>
              <a:rPr lang="ko-KR" altLang="en-US" sz="2800" dirty="0">
                <a:solidFill>
                  <a:srgbClr val="000000"/>
                </a:solidFill>
              </a:rPr>
              <a:t> </a:t>
            </a:r>
            <a:r>
              <a:rPr lang="en-US" altLang="ko-KR" sz="2800" dirty="0">
                <a:solidFill>
                  <a:srgbClr val="000000"/>
                </a:solidFill>
              </a:rPr>
              <a:t>&amp;</a:t>
            </a:r>
            <a:r>
              <a:rPr lang="ko-KR" altLang="en-US" sz="2800" dirty="0">
                <a:solidFill>
                  <a:srgbClr val="000000"/>
                </a:solidFill>
              </a:rPr>
              <a:t> </a:t>
            </a:r>
            <a:r>
              <a:rPr lang="en-US" sz="2800" dirty="0">
                <a:solidFill>
                  <a:srgbClr val="000000"/>
                </a:solidFill>
              </a:rPr>
              <a:t>Aims and Objectives</a:t>
            </a:r>
          </a:p>
          <a:p>
            <a:pPr marL="585715" lvl="1" indent="-292857">
              <a:lnSpc>
                <a:spcPct val="150000"/>
              </a:lnSpc>
              <a:buFont typeface="Arial"/>
              <a:buChar char="•"/>
            </a:pPr>
            <a:r>
              <a:rPr lang="en-US" sz="2800" dirty="0">
                <a:solidFill>
                  <a:srgbClr val="000000"/>
                </a:solidFill>
              </a:rPr>
              <a:t>Methodology</a:t>
            </a:r>
          </a:p>
          <a:p>
            <a:pPr marL="585715" lvl="1" indent="-292857">
              <a:lnSpc>
                <a:spcPct val="150000"/>
              </a:lnSpc>
              <a:buFont typeface="Arial"/>
              <a:buChar char="•"/>
            </a:pPr>
            <a:r>
              <a:rPr lang="en-US" sz="2800" dirty="0">
                <a:solidFill>
                  <a:srgbClr val="000000"/>
                </a:solidFill>
              </a:rPr>
              <a:t>RCE Modelling</a:t>
            </a:r>
          </a:p>
          <a:p>
            <a:pPr marL="585715" lvl="1" indent="-292857">
              <a:lnSpc>
                <a:spcPct val="150000"/>
              </a:lnSpc>
              <a:buFont typeface="Arial"/>
              <a:buChar char="•"/>
            </a:pPr>
            <a:r>
              <a:rPr lang="en-US" sz="2800" dirty="0">
                <a:solidFill>
                  <a:srgbClr val="000000"/>
                </a:solidFill>
              </a:rPr>
              <a:t>Conclusions</a:t>
            </a:r>
          </a:p>
        </p:txBody>
      </p:sp>
      <p:sp>
        <p:nvSpPr>
          <p:cNvPr id="4" name="TextBox 4"/>
          <p:cNvSpPr txBox="1"/>
          <p:nvPr/>
        </p:nvSpPr>
        <p:spPr>
          <a:xfrm>
            <a:off x="3886200" y="2628900"/>
            <a:ext cx="7217121" cy="554355"/>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191919"/>
                </a:solidFill>
              </a:rPr>
              <a:t>TABLE OF CONTENTS</a:t>
            </a:r>
          </a:p>
        </p:txBody>
      </p:sp>
      <p:sp>
        <p:nvSpPr>
          <p:cNvPr id="5" name="TextBox 5"/>
          <p:cNvSpPr txBox="1"/>
          <p:nvPr/>
        </p:nvSpPr>
        <p:spPr>
          <a:xfrm>
            <a:off x="16112726" y="9258300"/>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AutoShape 2"/>
          <p:cNvSpPr/>
          <p:nvPr/>
        </p:nvSpPr>
        <p:spPr>
          <a:xfrm>
            <a:off x="0" y="5083134"/>
            <a:ext cx="18288000" cy="5203866"/>
          </a:xfrm>
          <a:prstGeom prst="rect">
            <a:avLst/>
          </a:prstGeom>
          <a:solidFill>
            <a:srgbClr val="F0EFEC"/>
          </a:solidFill>
        </p:spPr>
      </p:sp>
      <p:pic>
        <p:nvPicPr>
          <p:cNvPr id="4" name="Picture 4"/>
          <p:cNvPicPr>
            <a:picLocks noChangeAspect="1"/>
          </p:cNvPicPr>
          <p:nvPr/>
        </p:nvPicPr>
        <p:blipFill>
          <a:blip r:embed="rId3"/>
          <a:srcRect l="29159" r="29159" b="6215"/>
          <a:stretch>
            <a:fillRect/>
          </a:stretch>
        </p:blipFill>
        <p:spPr>
          <a:xfrm>
            <a:off x="0" y="0"/>
            <a:ext cx="9036684" cy="5083134"/>
          </a:xfrm>
          <a:prstGeom prst="rect">
            <a:avLst/>
          </a:prstGeom>
        </p:spPr>
      </p:pic>
      <p:sp>
        <p:nvSpPr>
          <p:cNvPr id="7" name="TextBox 7"/>
          <p:cNvSpPr txBox="1"/>
          <p:nvPr/>
        </p:nvSpPr>
        <p:spPr>
          <a:xfrm>
            <a:off x="444408" y="5600700"/>
            <a:ext cx="17399183" cy="6756273"/>
          </a:xfrm>
          <a:prstGeom prst="rect">
            <a:avLst/>
          </a:prstGeom>
        </p:spPr>
        <p:txBody>
          <a:bodyPr lIns="0" tIns="0" rIns="0" bIns="0" rtlCol="0" anchor="t">
            <a:spAutoFit/>
          </a:bodyPr>
          <a:lstStyle/>
          <a:p>
            <a:pPr marL="410210" lvl="1" indent="-205105">
              <a:lnSpc>
                <a:spcPct val="200000"/>
              </a:lnSpc>
              <a:buFont typeface="Arial"/>
              <a:buChar char="•"/>
            </a:pPr>
            <a:r>
              <a:rPr lang="en-US" sz="3200" dirty="0">
                <a:solidFill>
                  <a:srgbClr val="171717"/>
                </a:solidFill>
              </a:rPr>
              <a:t>Based in Aspen, CO, United Sates and is part of the Life Insurance Carriers Industry</a:t>
            </a:r>
          </a:p>
          <a:p>
            <a:pPr marL="410210" lvl="1" indent="-205105">
              <a:lnSpc>
                <a:spcPct val="200000"/>
              </a:lnSpc>
              <a:buFont typeface="Arial"/>
              <a:buChar char="•"/>
            </a:pPr>
            <a:r>
              <a:rPr lang="en-US" sz="3200" dirty="0">
                <a:solidFill>
                  <a:srgbClr val="171717"/>
                </a:solidFill>
              </a:rPr>
              <a:t>The first and only online insurance brokerage for affluent Americans</a:t>
            </a:r>
          </a:p>
          <a:p>
            <a:pPr marL="410210" lvl="1" indent="-205105">
              <a:lnSpc>
                <a:spcPct val="200000"/>
              </a:lnSpc>
              <a:buFont typeface="Arial"/>
              <a:buChar char="•"/>
            </a:pPr>
            <a:r>
              <a:rPr lang="en-US" sz="3200" dirty="0">
                <a:solidFill>
                  <a:srgbClr val="171717"/>
                </a:solidFill>
              </a:rPr>
              <a:t>Build comprehensive plans designed to cover all the important personal assets and wealth</a:t>
            </a:r>
          </a:p>
          <a:p>
            <a:pPr marL="410210" lvl="1" indent="-205105">
              <a:lnSpc>
                <a:spcPct val="200000"/>
              </a:lnSpc>
              <a:buFont typeface="Arial"/>
              <a:buChar char="•"/>
            </a:pPr>
            <a:r>
              <a:rPr lang="en-US" sz="3200" dirty="0"/>
              <a:t>Utilize an online platform to generate a package quote for the clients</a:t>
            </a:r>
            <a:endParaRPr lang="en-US" sz="3200" dirty="0">
              <a:solidFill>
                <a:srgbClr val="171717"/>
              </a:solidFill>
            </a:endParaRPr>
          </a:p>
          <a:p>
            <a:pPr algn="ctr">
              <a:lnSpc>
                <a:spcPct val="200000"/>
              </a:lnSpc>
            </a:pPr>
            <a:endParaRPr lang="en-US" sz="3200" dirty="0">
              <a:solidFill>
                <a:srgbClr val="171717"/>
              </a:solidFill>
            </a:endParaRPr>
          </a:p>
          <a:p>
            <a:pPr algn="ctr">
              <a:lnSpc>
                <a:spcPct val="200000"/>
              </a:lnSpc>
            </a:pPr>
            <a:endParaRPr lang="en-US" sz="3200" dirty="0">
              <a:solidFill>
                <a:srgbClr val="171717"/>
              </a:solidFill>
            </a:endParaRPr>
          </a:p>
          <a:p>
            <a:pPr algn="ctr">
              <a:lnSpc>
                <a:spcPct val="200000"/>
              </a:lnSpc>
              <a:spcBef>
                <a:spcPct val="0"/>
              </a:spcBef>
            </a:pPr>
            <a:endParaRPr lang="en-US" sz="3200" dirty="0">
              <a:solidFill>
                <a:srgbClr val="171717"/>
              </a:solidFill>
            </a:endParaRPr>
          </a:p>
        </p:txBody>
      </p:sp>
      <p:sp>
        <p:nvSpPr>
          <p:cNvPr id="11" name="TextBox 11"/>
          <p:cNvSpPr txBox="1"/>
          <p:nvPr/>
        </p:nvSpPr>
        <p:spPr>
          <a:xfrm>
            <a:off x="16112726" y="9258300"/>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03</a:t>
            </a:r>
          </a:p>
        </p:txBody>
      </p:sp>
      <p:sp>
        <p:nvSpPr>
          <p:cNvPr id="12" name="AutoShape 3">
            <a:extLst>
              <a:ext uri="{FF2B5EF4-FFF2-40B4-BE49-F238E27FC236}">
                <a16:creationId xmlns:a16="http://schemas.microsoft.com/office/drawing/2014/main" id="{66DCC511-4540-8C43-90DC-FB02A9094A25}"/>
              </a:ext>
            </a:extLst>
          </p:cNvPr>
          <p:cNvSpPr/>
          <p:nvPr/>
        </p:nvSpPr>
        <p:spPr>
          <a:xfrm>
            <a:off x="9036684" y="0"/>
            <a:ext cx="9251316" cy="5083134"/>
          </a:xfrm>
          <a:prstGeom prst="rect">
            <a:avLst/>
          </a:prstGeom>
          <a:solidFill>
            <a:srgbClr val="5CE1E6"/>
          </a:solidFill>
        </p:spPr>
      </p:sp>
      <p:sp>
        <p:nvSpPr>
          <p:cNvPr id="13" name="TextBox 12">
            <a:extLst>
              <a:ext uri="{FF2B5EF4-FFF2-40B4-BE49-F238E27FC236}">
                <a16:creationId xmlns:a16="http://schemas.microsoft.com/office/drawing/2014/main" id="{F48607A3-73A1-C342-B88C-00F67A212315}"/>
              </a:ext>
            </a:extLst>
          </p:cNvPr>
          <p:cNvSpPr txBox="1"/>
          <p:nvPr/>
        </p:nvSpPr>
        <p:spPr>
          <a:xfrm>
            <a:off x="9773482" y="1866900"/>
            <a:ext cx="8070109" cy="1723549"/>
          </a:xfrm>
          <a:prstGeom prst="rect">
            <a:avLst/>
          </a:prstGeom>
          <a:noFill/>
        </p:spPr>
        <p:txBody>
          <a:bodyPr wrap="square" rtlCol="0">
            <a:spAutoFit/>
          </a:bodyPr>
          <a:lstStyle/>
          <a:p>
            <a:pPr algn="ctr">
              <a:spcAft>
                <a:spcPts val="600"/>
              </a:spcAft>
            </a:pPr>
            <a:r>
              <a:rPr lang="en-CA" sz="2400" i="1" dirty="0"/>
              <a:t>“25 percent of Americans hold 74 percent of the country’s wealth, and this number is rising.”</a:t>
            </a:r>
          </a:p>
          <a:p>
            <a:pPr algn="ctr">
              <a:spcAft>
                <a:spcPts val="600"/>
              </a:spcAft>
            </a:pPr>
            <a:r>
              <a:rPr lang="en-CA" sz="2400" i="1" dirty="0"/>
              <a:t>- U.S. Census Bureau </a:t>
            </a:r>
            <a:endParaRPr lang="en-CA" sz="2400" dirty="0"/>
          </a:p>
          <a:p>
            <a:pPr>
              <a:spcAft>
                <a:spcPts val="600"/>
              </a:spcAft>
            </a:pP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CFC"/>
        </a:solidFill>
        <a:effectLst/>
      </p:bgPr>
    </p:bg>
    <p:spTree>
      <p:nvGrpSpPr>
        <p:cNvPr id="1" name=""/>
        <p:cNvGrpSpPr/>
        <p:nvPr/>
      </p:nvGrpSpPr>
      <p:grpSpPr>
        <a:xfrm>
          <a:off x="0" y="0"/>
          <a:ext cx="0" cy="0"/>
          <a:chOff x="0" y="0"/>
          <a:chExt cx="0" cy="0"/>
        </a:xfrm>
      </p:grpSpPr>
      <p:sp>
        <p:nvSpPr>
          <p:cNvPr id="2" name="AutoShape 2"/>
          <p:cNvSpPr/>
          <p:nvPr/>
        </p:nvSpPr>
        <p:spPr>
          <a:xfrm>
            <a:off x="6066132" y="38100"/>
            <a:ext cx="12221868" cy="10261600"/>
          </a:xfrm>
          <a:prstGeom prst="rect">
            <a:avLst/>
          </a:prstGeom>
          <a:solidFill>
            <a:srgbClr val="171717">
              <a:alpha val="3921"/>
            </a:srgbClr>
          </a:solidFill>
        </p:spPr>
      </p:sp>
      <p:sp>
        <p:nvSpPr>
          <p:cNvPr id="3" name="AutoShape 3"/>
          <p:cNvSpPr/>
          <p:nvPr/>
        </p:nvSpPr>
        <p:spPr>
          <a:xfrm>
            <a:off x="-1" y="12700"/>
            <a:ext cx="6066133" cy="10287000"/>
          </a:xfrm>
          <a:prstGeom prst="rect">
            <a:avLst/>
          </a:prstGeom>
          <a:solidFill>
            <a:srgbClr val="5CE1E6"/>
          </a:solidFill>
        </p:spPr>
      </p:sp>
      <p:sp>
        <p:nvSpPr>
          <p:cNvPr id="4" name="TextBox 4"/>
          <p:cNvSpPr txBox="1"/>
          <p:nvPr/>
        </p:nvSpPr>
        <p:spPr>
          <a:xfrm>
            <a:off x="269570" y="2949295"/>
            <a:ext cx="5526991" cy="4083702"/>
          </a:xfrm>
          <a:prstGeom prst="rect">
            <a:avLst/>
          </a:prstGeom>
        </p:spPr>
        <p:txBody>
          <a:bodyPr lIns="0" tIns="0" rIns="0" bIns="0" rtlCol="0" anchor="t">
            <a:spAutoFit/>
          </a:bodyPr>
          <a:lstStyle/>
          <a:p>
            <a:pPr algn="ctr">
              <a:lnSpc>
                <a:spcPts val="8039"/>
              </a:lnSpc>
            </a:pPr>
            <a:r>
              <a:rPr lang="en-US" sz="6700" dirty="0">
                <a:solidFill>
                  <a:srgbClr val="171717"/>
                </a:solidFill>
                <a:latin typeface="HK Grotesk Bold"/>
              </a:rPr>
              <a:t>MOTIVATION,</a:t>
            </a:r>
          </a:p>
          <a:p>
            <a:pPr algn="ctr">
              <a:lnSpc>
                <a:spcPts val="8039"/>
              </a:lnSpc>
            </a:pPr>
            <a:r>
              <a:rPr lang="en-US" sz="6699" dirty="0">
                <a:solidFill>
                  <a:srgbClr val="171717"/>
                </a:solidFill>
                <a:latin typeface="HK Grotesk Bold"/>
              </a:rPr>
              <a:t>AIMS</a:t>
            </a:r>
          </a:p>
          <a:p>
            <a:pPr algn="ctr">
              <a:lnSpc>
                <a:spcPts val="8039"/>
              </a:lnSpc>
            </a:pPr>
            <a:r>
              <a:rPr lang="en-US" sz="6699" dirty="0">
                <a:solidFill>
                  <a:srgbClr val="171717"/>
                </a:solidFill>
                <a:latin typeface="HK Grotesk Bold"/>
              </a:rPr>
              <a:t>&amp; </a:t>
            </a:r>
          </a:p>
          <a:p>
            <a:pPr algn="ctr">
              <a:lnSpc>
                <a:spcPts val="8039"/>
              </a:lnSpc>
            </a:pPr>
            <a:r>
              <a:rPr lang="en-US" sz="6699" dirty="0">
                <a:solidFill>
                  <a:srgbClr val="171717"/>
                </a:solidFill>
                <a:latin typeface="HK Grotesk Bold"/>
              </a:rPr>
              <a:t>OBJECTIVES</a:t>
            </a:r>
          </a:p>
        </p:txBody>
      </p:sp>
      <p:grpSp>
        <p:nvGrpSpPr>
          <p:cNvPr id="7" name="Group 7"/>
          <p:cNvGrpSpPr/>
          <p:nvPr/>
        </p:nvGrpSpPr>
        <p:grpSpPr>
          <a:xfrm>
            <a:off x="5808850" y="615006"/>
            <a:ext cx="12209580" cy="5946601"/>
            <a:chOff x="-204100" y="891507"/>
            <a:chExt cx="8834636" cy="9178083"/>
          </a:xfrm>
        </p:grpSpPr>
        <p:sp>
          <p:nvSpPr>
            <p:cNvPr id="8" name="TextBox 8"/>
            <p:cNvSpPr txBox="1"/>
            <p:nvPr/>
          </p:nvSpPr>
          <p:spPr>
            <a:xfrm>
              <a:off x="444996" y="891507"/>
              <a:ext cx="6532783" cy="532229"/>
            </a:xfrm>
            <a:prstGeom prst="rect">
              <a:avLst/>
            </a:prstGeom>
          </p:spPr>
          <p:txBody>
            <a:bodyPr lIns="0" tIns="0" rIns="0" bIns="0" rtlCol="0" anchor="t">
              <a:spAutoFit/>
            </a:bodyPr>
            <a:lstStyle/>
            <a:p>
              <a:pPr>
                <a:lnSpc>
                  <a:spcPts val="2587"/>
                </a:lnSpc>
                <a:spcBef>
                  <a:spcPct val="0"/>
                </a:spcBef>
              </a:pPr>
              <a:r>
                <a:rPr lang="en-US" sz="2800" b="1" u="sng" dirty="0">
                  <a:solidFill>
                    <a:srgbClr val="171717"/>
                  </a:solidFill>
                </a:rPr>
                <a:t>MOTIVATION</a:t>
              </a:r>
            </a:p>
          </p:txBody>
        </p:sp>
        <p:sp>
          <p:nvSpPr>
            <p:cNvPr id="9" name="TextBox 9"/>
            <p:cNvSpPr txBox="1"/>
            <p:nvPr/>
          </p:nvSpPr>
          <p:spPr>
            <a:xfrm>
              <a:off x="-204100" y="1590448"/>
              <a:ext cx="8834636" cy="8479142"/>
            </a:xfrm>
            <a:prstGeom prst="rect">
              <a:avLst/>
            </a:prstGeom>
          </p:spPr>
          <p:txBody>
            <a:bodyPr wrap="square" lIns="0" tIns="0" rIns="0" bIns="0" rtlCol="0" anchor="t">
              <a:spAutoFit/>
            </a:bodyPr>
            <a:lstStyle/>
            <a:p>
              <a:pPr marL="1257300" lvl="2" indent="-342900">
                <a:lnSpc>
                  <a:spcPct val="150000"/>
                </a:lnSpc>
                <a:buFont typeface="Arial" panose="020B0604020202020204" pitchFamily="34" charset="0"/>
                <a:buChar char="•"/>
              </a:pPr>
              <a:r>
                <a:rPr lang="en-US" sz="2400" dirty="0">
                  <a:solidFill>
                    <a:srgbClr val="171717"/>
                  </a:solidFill>
                  <a:ea typeface="HK Grotesk Light"/>
                </a:rPr>
                <a:t>The Replacement Cost Estimate (RCE): the value that the insurance company would have to cover, when the house is seriously damaged or destroyed.</a:t>
              </a:r>
            </a:p>
            <a:p>
              <a:pPr marL="1257300" lvl="2" indent="-342900">
                <a:lnSpc>
                  <a:spcPct val="150000"/>
                </a:lnSpc>
                <a:buFont typeface="Arial" panose="020B0604020202020204" pitchFamily="34" charset="0"/>
                <a:buChar char="•"/>
              </a:pPr>
              <a:r>
                <a:rPr lang="en-US" sz="2400" dirty="0">
                  <a:solidFill>
                    <a:srgbClr val="171717"/>
                  </a:solidFill>
                  <a:ea typeface="HK Grotesk Light"/>
                </a:rPr>
                <a:t>The RCE has a HUGE impact on the premiums</a:t>
              </a:r>
            </a:p>
            <a:p>
              <a:pPr marL="1257300" lvl="2" indent="-342900">
                <a:lnSpc>
                  <a:spcPct val="150000"/>
                </a:lnSpc>
                <a:buFont typeface="Arial" panose="020B0604020202020204" pitchFamily="34" charset="0"/>
                <a:buChar char="•"/>
              </a:pPr>
              <a:r>
                <a:rPr lang="en-US" sz="2400" dirty="0">
                  <a:solidFill>
                    <a:srgbClr val="171717"/>
                  </a:solidFill>
                  <a:ea typeface="HK Grotesk Light"/>
                </a:rPr>
                <a:t>Predicting this amount is crucial as it may cause the following problems:</a:t>
              </a:r>
            </a:p>
            <a:p>
              <a:pPr marL="1714500" lvl="3" indent="-342900">
                <a:lnSpc>
                  <a:spcPct val="150000"/>
                </a:lnSpc>
                <a:buFont typeface="Wingdings" pitchFamily="2" charset="2"/>
                <a:buChar char="Ø"/>
              </a:pPr>
              <a:r>
                <a:rPr lang="en-US" sz="2400" dirty="0">
                  <a:solidFill>
                    <a:srgbClr val="171717"/>
                  </a:solidFill>
                </a:rPr>
                <a:t>Over Estimating causes poor customer experience</a:t>
              </a:r>
            </a:p>
            <a:p>
              <a:pPr marL="1714500" lvl="3" indent="-342900">
                <a:lnSpc>
                  <a:spcPct val="150000"/>
                </a:lnSpc>
                <a:buFont typeface="Wingdings" pitchFamily="2" charset="2"/>
                <a:buChar char="Ø"/>
              </a:pPr>
              <a:r>
                <a:rPr lang="en-US" sz="2400" dirty="0">
                  <a:solidFill>
                    <a:srgbClr val="171717"/>
                  </a:solidFill>
                </a:rPr>
                <a:t>Eventually loses a potential lead</a:t>
              </a:r>
            </a:p>
            <a:p>
              <a:pPr>
                <a:lnSpc>
                  <a:spcPct val="150000"/>
                </a:lnSpc>
              </a:pPr>
              <a:endParaRPr lang="en-US" sz="2400" dirty="0">
                <a:solidFill>
                  <a:srgbClr val="171717"/>
                </a:solidFill>
                <a:latin typeface="HK Grotesk Light"/>
              </a:endParaRPr>
            </a:p>
            <a:p>
              <a:pPr>
                <a:lnSpc>
                  <a:spcPct val="150000"/>
                </a:lnSpc>
              </a:pPr>
              <a:endParaRPr lang="en-US" sz="2400" dirty="0">
                <a:solidFill>
                  <a:srgbClr val="171717"/>
                </a:solidFill>
                <a:latin typeface="HK Grotesk Light"/>
              </a:endParaRPr>
            </a:p>
            <a:p>
              <a:pPr>
                <a:lnSpc>
                  <a:spcPct val="150000"/>
                </a:lnSpc>
              </a:pPr>
              <a:endParaRPr lang="en-US" sz="2400" dirty="0">
                <a:solidFill>
                  <a:srgbClr val="171717"/>
                </a:solidFill>
                <a:latin typeface="HK Grotesk Light"/>
              </a:endParaRPr>
            </a:p>
            <a:p>
              <a:pPr>
                <a:lnSpc>
                  <a:spcPct val="150000"/>
                </a:lnSpc>
                <a:spcBef>
                  <a:spcPct val="0"/>
                </a:spcBef>
              </a:pPr>
              <a:endParaRPr lang="en-US" sz="2400" dirty="0">
                <a:solidFill>
                  <a:srgbClr val="171717"/>
                </a:solidFill>
                <a:latin typeface="HK Grotesk Light"/>
              </a:endParaRPr>
            </a:p>
          </p:txBody>
        </p:sp>
      </p:grpSp>
      <p:grpSp>
        <p:nvGrpSpPr>
          <p:cNvPr id="10" name="Group 10"/>
          <p:cNvGrpSpPr/>
          <p:nvPr/>
        </p:nvGrpSpPr>
        <p:grpSpPr>
          <a:xfrm>
            <a:off x="6335703" y="6689714"/>
            <a:ext cx="11387975" cy="1740939"/>
            <a:chOff x="-516205" y="-519193"/>
            <a:chExt cx="7473891" cy="2321252"/>
          </a:xfrm>
        </p:grpSpPr>
        <p:sp>
          <p:nvSpPr>
            <p:cNvPr id="11" name="TextBox 11"/>
            <p:cNvSpPr txBox="1"/>
            <p:nvPr/>
          </p:nvSpPr>
          <p:spPr>
            <a:xfrm>
              <a:off x="-269251" y="-519193"/>
              <a:ext cx="7062494" cy="480217"/>
            </a:xfrm>
            <a:prstGeom prst="rect">
              <a:avLst/>
            </a:prstGeom>
          </p:spPr>
          <p:txBody>
            <a:bodyPr lIns="0" tIns="0" rIns="0" bIns="0" rtlCol="0" anchor="t">
              <a:spAutoFit/>
            </a:bodyPr>
            <a:lstStyle/>
            <a:p>
              <a:pPr>
                <a:lnSpc>
                  <a:spcPts val="2940"/>
                </a:lnSpc>
                <a:spcBef>
                  <a:spcPct val="0"/>
                </a:spcBef>
              </a:pPr>
              <a:r>
                <a:rPr lang="en-US" sz="2400" b="1" u="sng" dirty="0">
                  <a:solidFill>
                    <a:srgbClr val="171717"/>
                  </a:solidFill>
                </a:rPr>
                <a:t>OBJECTIVE</a:t>
              </a:r>
            </a:p>
          </p:txBody>
        </p:sp>
        <p:sp>
          <p:nvSpPr>
            <p:cNvPr id="12" name="TextBox 12"/>
            <p:cNvSpPr txBox="1"/>
            <p:nvPr/>
          </p:nvSpPr>
          <p:spPr>
            <a:xfrm>
              <a:off x="-516205" y="401076"/>
              <a:ext cx="7473891" cy="1400983"/>
            </a:xfrm>
            <a:prstGeom prst="rect">
              <a:avLst/>
            </a:prstGeom>
          </p:spPr>
          <p:txBody>
            <a:bodyPr wrap="square" lIns="0" tIns="0" rIns="0" bIns="0" rtlCol="0" anchor="t">
              <a:spAutoFit/>
            </a:bodyPr>
            <a:lstStyle/>
            <a:p>
              <a:pPr marL="800100" lvl="1" indent="-342900">
                <a:lnSpc>
                  <a:spcPct val="150000"/>
                </a:lnSpc>
                <a:buFont typeface="Arial" panose="020B0604020202020204" pitchFamily="34" charset="0"/>
                <a:buChar char="•"/>
              </a:pPr>
              <a:r>
                <a:rPr lang="en-US" sz="2400" dirty="0">
                  <a:solidFill>
                    <a:srgbClr val="171717"/>
                  </a:solidFill>
                  <a:ea typeface="HK Grotesk Light"/>
                </a:rPr>
                <a:t>Create </a:t>
              </a:r>
              <a:r>
                <a:rPr lang="en-US" sz="2400" dirty="0">
                  <a:solidFill>
                    <a:srgbClr val="171717"/>
                  </a:solidFill>
                </a:rPr>
                <a:t>an automated model that allows to input various pieces of information and</a:t>
              </a:r>
              <a:r>
                <a:rPr lang="ko-KR" altLang="en-US" sz="2400" dirty="0">
                  <a:solidFill>
                    <a:srgbClr val="171717"/>
                  </a:solidFill>
                </a:rPr>
                <a:t> </a:t>
              </a:r>
              <a:r>
                <a:rPr lang="en-US" sz="2400" dirty="0">
                  <a:solidFill>
                    <a:srgbClr val="171717"/>
                  </a:solidFill>
                </a:rPr>
                <a:t>provides the RCE cost of high-end homes</a:t>
              </a:r>
            </a:p>
          </p:txBody>
        </p:sp>
      </p:grpSp>
      <p:grpSp>
        <p:nvGrpSpPr>
          <p:cNvPr id="13" name="Group 13"/>
          <p:cNvGrpSpPr/>
          <p:nvPr/>
        </p:nvGrpSpPr>
        <p:grpSpPr>
          <a:xfrm>
            <a:off x="5836402" y="4991146"/>
            <a:ext cx="10355705" cy="1115796"/>
            <a:chOff x="-821722" y="212375"/>
            <a:chExt cx="7821303" cy="1487727"/>
          </a:xfrm>
        </p:grpSpPr>
        <p:sp>
          <p:nvSpPr>
            <p:cNvPr id="14" name="TextBox 14"/>
            <p:cNvSpPr txBox="1"/>
            <p:nvPr/>
          </p:nvSpPr>
          <p:spPr>
            <a:xfrm>
              <a:off x="-169355" y="212375"/>
              <a:ext cx="6612787" cy="480217"/>
            </a:xfrm>
            <a:prstGeom prst="rect">
              <a:avLst/>
            </a:prstGeom>
          </p:spPr>
          <p:txBody>
            <a:bodyPr lIns="0" tIns="0" rIns="0" bIns="0" rtlCol="0" anchor="t">
              <a:spAutoFit/>
            </a:bodyPr>
            <a:lstStyle/>
            <a:p>
              <a:pPr>
                <a:lnSpc>
                  <a:spcPts val="2940"/>
                </a:lnSpc>
                <a:spcBef>
                  <a:spcPct val="0"/>
                </a:spcBef>
              </a:pPr>
              <a:r>
                <a:rPr lang="en-US" sz="2400" b="1" u="sng" dirty="0">
                  <a:solidFill>
                    <a:srgbClr val="171717"/>
                  </a:solidFill>
                </a:rPr>
                <a:t>KEY RESEARCH QUESTION</a:t>
              </a:r>
            </a:p>
          </p:txBody>
        </p:sp>
        <p:sp>
          <p:nvSpPr>
            <p:cNvPr id="15" name="TextBox 15"/>
            <p:cNvSpPr txBox="1"/>
            <p:nvPr/>
          </p:nvSpPr>
          <p:spPr>
            <a:xfrm>
              <a:off x="-821722" y="1037784"/>
              <a:ext cx="7821303" cy="662318"/>
            </a:xfrm>
            <a:prstGeom prst="rect">
              <a:avLst/>
            </a:prstGeom>
          </p:spPr>
          <p:txBody>
            <a:bodyPr wrap="square" lIns="0" tIns="0" rIns="0" bIns="0" rtlCol="0" anchor="t">
              <a:spAutoFit/>
            </a:bodyPr>
            <a:lstStyle/>
            <a:p>
              <a:pPr marL="1257300" lvl="2" indent="-342900">
                <a:lnSpc>
                  <a:spcPct val="150000"/>
                </a:lnSpc>
                <a:spcBef>
                  <a:spcPct val="0"/>
                </a:spcBef>
                <a:buFont typeface="Arial" panose="020B0604020202020204" pitchFamily="34" charset="0"/>
                <a:buChar char="•"/>
              </a:pPr>
              <a:r>
                <a:rPr lang="en-US" sz="2400" dirty="0">
                  <a:solidFill>
                    <a:srgbClr val="171717"/>
                  </a:solidFill>
                  <a:ea typeface="HK Grotesk Light"/>
                </a:rPr>
                <a:t>Can </a:t>
              </a:r>
              <a:r>
                <a:rPr lang="en-US" sz="2400" dirty="0">
                  <a:solidFill>
                    <a:srgbClr val="171717"/>
                  </a:solidFill>
                </a:rPr>
                <a:t>we create a model that provides the RCE cost of high-end homes?</a:t>
              </a:r>
            </a:p>
          </p:txBody>
        </p:sp>
      </p:grpSp>
      <p:sp>
        <p:nvSpPr>
          <p:cNvPr id="16" name="TextBox 16"/>
          <p:cNvSpPr txBox="1"/>
          <p:nvPr/>
        </p:nvSpPr>
        <p:spPr>
          <a:xfrm>
            <a:off x="16112726" y="9258300"/>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553891" y="1332254"/>
            <a:ext cx="6734109" cy="1685956"/>
            <a:chOff x="0" y="-28575"/>
            <a:chExt cx="7627429" cy="2247940"/>
          </a:xfrm>
        </p:grpSpPr>
        <p:sp>
          <p:nvSpPr>
            <p:cNvPr id="3" name="TextBox 3"/>
            <p:cNvSpPr txBox="1"/>
            <p:nvPr/>
          </p:nvSpPr>
          <p:spPr>
            <a:xfrm>
              <a:off x="0" y="730070"/>
              <a:ext cx="7627429" cy="1489295"/>
            </a:xfrm>
            <a:prstGeom prst="rect">
              <a:avLst/>
            </a:prstGeom>
          </p:spPr>
          <p:txBody>
            <a:bodyPr wrap="square" lIns="0" tIns="0" rIns="0" bIns="0" rtlCol="0" anchor="t">
              <a:spAutoFit/>
            </a:bodyPr>
            <a:lstStyle/>
            <a:p>
              <a:pPr marL="342900" indent="-342900">
                <a:lnSpc>
                  <a:spcPts val="3000"/>
                </a:lnSpc>
                <a:buFont typeface="Arial" panose="020B0604020202020204" pitchFamily="34" charset="0"/>
                <a:buChar char="•"/>
              </a:pPr>
              <a:r>
                <a:rPr lang="en-US" spc="100" dirty="0">
                  <a:solidFill>
                    <a:srgbClr val="191919"/>
                  </a:solidFill>
                  <a:latin typeface="Aileron Regular"/>
                </a:rPr>
                <a:t>Google </a:t>
              </a:r>
              <a:r>
                <a:rPr lang="en-US" spc="100" dirty="0" err="1">
                  <a:solidFill>
                    <a:srgbClr val="191919"/>
                  </a:solidFill>
                  <a:latin typeface="Aileron Regular"/>
                </a:rPr>
                <a:t>BigQuery</a:t>
              </a:r>
              <a:r>
                <a:rPr lang="en-US" spc="100" dirty="0">
                  <a:solidFill>
                    <a:srgbClr val="191919"/>
                  </a:solidFill>
                  <a:latin typeface="Aileron Regular"/>
                </a:rPr>
                <a:t> and SQL to retrieve data.</a:t>
              </a:r>
            </a:p>
            <a:p>
              <a:pPr marL="342900" indent="-342900">
                <a:lnSpc>
                  <a:spcPts val="3000"/>
                </a:lnSpc>
                <a:buFont typeface="Arial" panose="020B0604020202020204" pitchFamily="34" charset="0"/>
                <a:buChar char="•"/>
              </a:pPr>
              <a:r>
                <a:rPr lang="en-US" spc="100" dirty="0">
                  <a:solidFill>
                    <a:srgbClr val="191919"/>
                  </a:solidFill>
                  <a:latin typeface="Aileron Regular"/>
                </a:rPr>
                <a:t>Python to conduct statistical analysis to clean null values and duplicate records</a:t>
              </a:r>
            </a:p>
          </p:txBody>
        </p:sp>
        <p:sp>
          <p:nvSpPr>
            <p:cNvPr id="4" name="TextBox 4"/>
            <p:cNvSpPr txBox="1"/>
            <p:nvPr/>
          </p:nvSpPr>
          <p:spPr>
            <a:xfrm>
              <a:off x="0" y="-28575"/>
              <a:ext cx="7100145" cy="556853"/>
            </a:xfrm>
            <a:prstGeom prst="rect">
              <a:avLst/>
            </a:prstGeom>
          </p:spPr>
          <p:txBody>
            <a:bodyPr lIns="0" tIns="0" rIns="0" bIns="0" rtlCol="0" anchor="t">
              <a:spAutoFit/>
            </a:bodyPr>
            <a:lstStyle/>
            <a:p>
              <a:pPr marL="0" lvl="0" indent="0" algn="l">
                <a:lnSpc>
                  <a:spcPts val="3354"/>
                </a:lnSpc>
                <a:spcBef>
                  <a:spcPct val="0"/>
                </a:spcBef>
              </a:pPr>
              <a:r>
                <a:rPr lang="en-US" sz="2600" spc="101" dirty="0">
                  <a:solidFill>
                    <a:srgbClr val="191919"/>
                  </a:solidFill>
                  <a:latin typeface="Aileron Regular Italics"/>
                </a:rPr>
                <a:t>DATA PRE-PROCESSING</a:t>
              </a:r>
            </a:p>
          </p:txBody>
        </p:sp>
      </p:grpSp>
      <p:sp>
        <p:nvSpPr>
          <p:cNvPr id="8" name="AutoShape 8"/>
          <p:cNvSpPr/>
          <p:nvPr/>
        </p:nvSpPr>
        <p:spPr>
          <a:xfrm>
            <a:off x="9400155" y="1409001"/>
            <a:ext cx="1203885" cy="7468999"/>
          </a:xfrm>
          <a:prstGeom prst="rect">
            <a:avLst/>
          </a:prstGeom>
          <a:solidFill>
            <a:srgbClr val="191919">
              <a:alpha val="4705"/>
            </a:srgbClr>
          </a:solidFill>
        </p:spPr>
      </p:sp>
      <p:grpSp>
        <p:nvGrpSpPr>
          <p:cNvPr id="9" name="Group 9"/>
          <p:cNvGrpSpPr/>
          <p:nvPr/>
        </p:nvGrpSpPr>
        <p:grpSpPr>
          <a:xfrm>
            <a:off x="9400155" y="1409001"/>
            <a:ext cx="1203885" cy="1172728"/>
            <a:chOff x="0" y="0"/>
            <a:chExt cx="3924555" cy="3822984"/>
          </a:xfrm>
        </p:grpSpPr>
        <p:sp>
          <p:nvSpPr>
            <p:cNvPr id="10" name="Freeform 10"/>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EDAD8"/>
            </a:solidFill>
          </p:spPr>
        </p:sp>
      </p:grpSp>
      <p:grpSp>
        <p:nvGrpSpPr>
          <p:cNvPr id="11" name="Group 11"/>
          <p:cNvGrpSpPr/>
          <p:nvPr/>
        </p:nvGrpSpPr>
        <p:grpSpPr>
          <a:xfrm>
            <a:off x="9400155" y="3507758"/>
            <a:ext cx="1203885" cy="1172728"/>
            <a:chOff x="0" y="0"/>
            <a:chExt cx="3924555" cy="3822984"/>
          </a:xfrm>
        </p:grpSpPr>
        <p:sp>
          <p:nvSpPr>
            <p:cNvPr id="12" name="Freeform 12"/>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37C9EF"/>
            </a:solidFill>
          </p:spPr>
        </p:sp>
      </p:grpSp>
      <p:grpSp>
        <p:nvGrpSpPr>
          <p:cNvPr id="13" name="Group 13"/>
          <p:cNvGrpSpPr/>
          <p:nvPr/>
        </p:nvGrpSpPr>
        <p:grpSpPr>
          <a:xfrm>
            <a:off x="9400155" y="5606515"/>
            <a:ext cx="1203885" cy="1172728"/>
            <a:chOff x="0" y="0"/>
            <a:chExt cx="3924555" cy="3822984"/>
          </a:xfrm>
        </p:grpSpPr>
        <p:sp>
          <p:nvSpPr>
            <p:cNvPr id="14" name="Freeform 14"/>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2C92D5"/>
            </a:solidFill>
          </p:spPr>
        </p:sp>
      </p:grpSp>
      <p:grpSp>
        <p:nvGrpSpPr>
          <p:cNvPr id="15" name="Group 15"/>
          <p:cNvGrpSpPr/>
          <p:nvPr/>
        </p:nvGrpSpPr>
        <p:grpSpPr>
          <a:xfrm>
            <a:off x="9400155" y="7705272"/>
            <a:ext cx="1203885" cy="1172728"/>
            <a:chOff x="0" y="0"/>
            <a:chExt cx="3924555" cy="3822984"/>
          </a:xfrm>
        </p:grpSpPr>
        <p:sp>
          <p:nvSpPr>
            <p:cNvPr id="16" name="Freeform 16"/>
            <p:cNvSpPr/>
            <p:nvPr/>
          </p:nvSpPr>
          <p:spPr>
            <a:xfrm>
              <a:off x="0" y="0"/>
              <a:ext cx="3924555" cy="3822984"/>
            </a:xfrm>
            <a:custGeom>
              <a:avLst/>
              <a:gdLst/>
              <a:ahLst/>
              <a:cxnLst/>
              <a:rect l="l" t="t" r="r" b="b"/>
              <a:pathLst>
                <a:path w="3924555" h="3822984">
                  <a:moveTo>
                    <a:pt x="3800095" y="3822984"/>
                  </a:moveTo>
                  <a:lnTo>
                    <a:pt x="124460" y="3822984"/>
                  </a:lnTo>
                  <a:cubicBezTo>
                    <a:pt x="55880" y="3822984"/>
                    <a:pt x="0" y="3767105"/>
                    <a:pt x="0" y="3698524"/>
                  </a:cubicBezTo>
                  <a:lnTo>
                    <a:pt x="0" y="124460"/>
                  </a:lnTo>
                  <a:cubicBezTo>
                    <a:pt x="0" y="55880"/>
                    <a:pt x="55880" y="0"/>
                    <a:pt x="124460" y="0"/>
                  </a:cubicBezTo>
                  <a:lnTo>
                    <a:pt x="3800095" y="0"/>
                  </a:lnTo>
                  <a:cubicBezTo>
                    <a:pt x="3868675" y="0"/>
                    <a:pt x="3924555" y="55880"/>
                    <a:pt x="3924555" y="124460"/>
                  </a:cubicBezTo>
                  <a:lnTo>
                    <a:pt x="3924555" y="3698525"/>
                  </a:lnTo>
                  <a:cubicBezTo>
                    <a:pt x="3924555" y="3767105"/>
                    <a:pt x="3868675" y="3822984"/>
                    <a:pt x="3800095" y="3822984"/>
                  </a:cubicBezTo>
                  <a:close/>
                </a:path>
              </a:pathLst>
            </a:custGeom>
            <a:solidFill>
              <a:srgbClr val="13538A"/>
            </a:solidFill>
          </p:spPr>
        </p:sp>
      </p:grpSp>
      <p:grpSp>
        <p:nvGrpSpPr>
          <p:cNvPr id="17" name="Group 17"/>
          <p:cNvGrpSpPr/>
          <p:nvPr/>
        </p:nvGrpSpPr>
        <p:grpSpPr>
          <a:xfrm>
            <a:off x="11553891" y="5341257"/>
            <a:ext cx="6581709" cy="1680057"/>
            <a:chOff x="0" y="-28575"/>
            <a:chExt cx="7100145" cy="2240075"/>
          </a:xfrm>
        </p:grpSpPr>
        <p:sp>
          <p:nvSpPr>
            <p:cNvPr id="18" name="TextBox 18"/>
            <p:cNvSpPr txBox="1"/>
            <p:nvPr/>
          </p:nvSpPr>
          <p:spPr>
            <a:xfrm>
              <a:off x="0" y="730070"/>
              <a:ext cx="7100145" cy="1481430"/>
            </a:xfrm>
            <a:prstGeom prst="rect">
              <a:avLst/>
            </a:prstGeom>
          </p:spPr>
          <p:txBody>
            <a:bodyPr lIns="0" tIns="0" rIns="0" bIns="0" rtlCol="0" anchor="t">
              <a:spAutoFit/>
            </a:bodyPr>
            <a:lstStyle/>
            <a:p>
              <a:pPr marL="342900" indent="-342900">
                <a:lnSpc>
                  <a:spcPts val="3000"/>
                </a:lnSpc>
                <a:buFont typeface="Arial" panose="020B0604020202020204" pitchFamily="34" charset="0"/>
                <a:buChar char="•"/>
              </a:pPr>
              <a:r>
                <a:rPr lang="en-US" spc="100" dirty="0">
                  <a:solidFill>
                    <a:srgbClr val="191919"/>
                  </a:solidFill>
                  <a:latin typeface="Aileron Regular"/>
                </a:rPr>
                <a:t>Supervised algorithms to achieve prediction models</a:t>
              </a:r>
            </a:p>
            <a:p>
              <a:pPr marL="342900" indent="-342900">
                <a:lnSpc>
                  <a:spcPts val="3000"/>
                </a:lnSpc>
                <a:buFont typeface="Arial" panose="020B0604020202020204" pitchFamily="34" charset="0"/>
                <a:buChar char="•"/>
              </a:pPr>
              <a:r>
                <a:rPr lang="en-US" spc="100" dirty="0">
                  <a:solidFill>
                    <a:srgbClr val="191919"/>
                  </a:solidFill>
                  <a:latin typeface="Aileron Regular"/>
                </a:rPr>
                <a:t>Compare RMSE of different advanced regression models</a:t>
              </a:r>
            </a:p>
            <a:p>
              <a:pPr marL="342900" indent="-342900">
                <a:lnSpc>
                  <a:spcPts val="3000"/>
                </a:lnSpc>
                <a:buFont typeface="Arial" panose="020B0604020202020204" pitchFamily="34" charset="0"/>
                <a:buChar char="•"/>
              </a:pPr>
              <a:r>
                <a:rPr lang="en-US" spc="100" dirty="0">
                  <a:solidFill>
                    <a:srgbClr val="191919"/>
                  </a:solidFill>
                  <a:latin typeface="Aileron Regular"/>
                </a:rPr>
                <a:t>MAE for interpretation</a:t>
              </a:r>
            </a:p>
          </p:txBody>
        </p:sp>
        <p:sp>
          <p:nvSpPr>
            <p:cNvPr id="19" name="TextBox 19"/>
            <p:cNvSpPr txBox="1"/>
            <p:nvPr/>
          </p:nvSpPr>
          <p:spPr>
            <a:xfrm>
              <a:off x="0" y="-28575"/>
              <a:ext cx="7100145" cy="556853"/>
            </a:xfrm>
            <a:prstGeom prst="rect">
              <a:avLst/>
            </a:prstGeom>
          </p:spPr>
          <p:txBody>
            <a:bodyPr lIns="0" tIns="0" rIns="0" bIns="0" rtlCol="0" anchor="t">
              <a:spAutoFit/>
            </a:bodyPr>
            <a:lstStyle/>
            <a:p>
              <a:pPr marL="0" lvl="0" indent="0" algn="l">
                <a:lnSpc>
                  <a:spcPts val="3354"/>
                </a:lnSpc>
                <a:spcBef>
                  <a:spcPct val="0"/>
                </a:spcBef>
              </a:pPr>
              <a:r>
                <a:rPr lang="en-US" sz="2600" spc="101" dirty="0">
                  <a:solidFill>
                    <a:srgbClr val="191919"/>
                  </a:solidFill>
                  <a:latin typeface="Aileron Regular Italics"/>
                </a:rPr>
                <a:t>Regression</a:t>
              </a:r>
            </a:p>
          </p:txBody>
        </p:sp>
      </p:grpSp>
      <p:grpSp>
        <p:nvGrpSpPr>
          <p:cNvPr id="20" name="Group 20"/>
          <p:cNvGrpSpPr/>
          <p:nvPr/>
        </p:nvGrpSpPr>
        <p:grpSpPr>
          <a:xfrm>
            <a:off x="11553891" y="3431011"/>
            <a:ext cx="6429309" cy="2443600"/>
            <a:chOff x="0" y="-28575"/>
            <a:chExt cx="7100145" cy="3258132"/>
          </a:xfrm>
        </p:grpSpPr>
        <p:sp>
          <p:nvSpPr>
            <p:cNvPr id="21" name="TextBox 21"/>
            <p:cNvSpPr txBox="1"/>
            <p:nvPr/>
          </p:nvSpPr>
          <p:spPr>
            <a:xfrm>
              <a:off x="0" y="730070"/>
              <a:ext cx="7100145" cy="2499487"/>
            </a:xfrm>
            <a:prstGeom prst="rect">
              <a:avLst/>
            </a:prstGeom>
          </p:spPr>
          <p:txBody>
            <a:bodyPr lIns="0" tIns="0" rIns="0" bIns="0" rtlCol="0" anchor="t">
              <a:spAutoFit/>
            </a:bodyPr>
            <a:lstStyle/>
            <a:p>
              <a:pPr marL="285750" indent="-285750">
                <a:lnSpc>
                  <a:spcPts val="3000"/>
                </a:lnSpc>
                <a:buFont typeface="Arial" panose="020B0604020202020204" pitchFamily="34" charset="0"/>
                <a:buChar char="•"/>
              </a:pPr>
              <a:r>
                <a:rPr lang="en-US" spc="100" dirty="0">
                  <a:solidFill>
                    <a:srgbClr val="191919"/>
                  </a:solidFill>
                  <a:latin typeface="Aileron Regular"/>
                </a:rPr>
                <a:t>Performing Log Transformation and removing outliers</a:t>
              </a:r>
            </a:p>
            <a:p>
              <a:pPr marL="285750" indent="-285750">
                <a:lnSpc>
                  <a:spcPts val="3000"/>
                </a:lnSpc>
                <a:buFont typeface="Arial" panose="020B0604020202020204" pitchFamily="34" charset="0"/>
                <a:buChar char="•"/>
              </a:pPr>
              <a:r>
                <a:rPr lang="en-US" spc="100" dirty="0">
                  <a:solidFill>
                    <a:srgbClr val="191919"/>
                  </a:solidFill>
                  <a:latin typeface="Aileron Regular"/>
                </a:rPr>
                <a:t>Selecting best features using Information Gain and visualizations.</a:t>
              </a:r>
            </a:p>
            <a:p>
              <a:pPr marL="285750" indent="-285750">
                <a:lnSpc>
                  <a:spcPts val="3000"/>
                </a:lnSpc>
                <a:buFont typeface="Arial" panose="020B0604020202020204" pitchFamily="34" charset="0"/>
                <a:buChar char="•"/>
              </a:pPr>
              <a:endParaRPr lang="en-US" sz="1600" spc="100" dirty="0">
                <a:solidFill>
                  <a:srgbClr val="191919"/>
                </a:solidFill>
                <a:latin typeface="Aileron Regular"/>
              </a:endParaRPr>
            </a:p>
          </p:txBody>
        </p:sp>
        <p:sp>
          <p:nvSpPr>
            <p:cNvPr id="22" name="TextBox 22"/>
            <p:cNvSpPr txBox="1"/>
            <p:nvPr/>
          </p:nvSpPr>
          <p:spPr>
            <a:xfrm>
              <a:off x="0" y="-28575"/>
              <a:ext cx="7100145" cy="556853"/>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191919"/>
                  </a:solidFill>
                  <a:latin typeface="Aileron Regular Italics"/>
                </a:rPr>
                <a:t>FEATURE ENGINEERING</a:t>
              </a:r>
            </a:p>
          </p:txBody>
        </p:sp>
      </p:grpSp>
      <p:grpSp>
        <p:nvGrpSpPr>
          <p:cNvPr id="23" name="Group 23"/>
          <p:cNvGrpSpPr/>
          <p:nvPr/>
        </p:nvGrpSpPr>
        <p:grpSpPr>
          <a:xfrm>
            <a:off x="11553891" y="7628525"/>
            <a:ext cx="5667309" cy="1304791"/>
            <a:chOff x="0" y="-28575"/>
            <a:chExt cx="7556412" cy="1739721"/>
          </a:xfrm>
        </p:grpSpPr>
        <p:sp>
          <p:nvSpPr>
            <p:cNvPr id="24" name="TextBox 24"/>
            <p:cNvSpPr txBox="1"/>
            <p:nvPr/>
          </p:nvSpPr>
          <p:spPr>
            <a:xfrm>
              <a:off x="0" y="730070"/>
              <a:ext cx="7556412" cy="981076"/>
            </a:xfrm>
            <a:prstGeom prst="rect">
              <a:avLst/>
            </a:prstGeom>
          </p:spPr>
          <p:txBody>
            <a:bodyPr wrap="square" lIns="0" tIns="0" rIns="0" bIns="0" rtlCol="0" anchor="t">
              <a:spAutoFit/>
            </a:bodyPr>
            <a:lstStyle/>
            <a:p>
              <a:pPr marL="342900" indent="-342900">
                <a:lnSpc>
                  <a:spcPts val="3000"/>
                </a:lnSpc>
                <a:buFont typeface="Arial" panose="020B0604020202020204" pitchFamily="34" charset="0"/>
                <a:buChar char="•"/>
              </a:pPr>
              <a:r>
                <a:rPr lang="en-US" spc="100" dirty="0">
                  <a:solidFill>
                    <a:srgbClr val="191919"/>
                  </a:solidFill>
                  <a:latin typeface="Aileron Regular"/>
                </a:rPr>
                <a:t>Analysis and selection of best prediction model results</a:t>
              </a:r>
            </a:p>
          </p:txBody>
        </p:sp>
        <p:sp>
          <p:nvSpPr>
            <p:cNvPr id="25" name="TextBox 25"/>
            <p:cNvSpPr txBox="1"/>
            <p:nvPr/>
          </p:nvSpPr>
          <p:spPr>
            <a:xfrm>
              <a:off x="0" y="-28575"/>
              <a:ext cx="7100145" cy="556853"/>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191919"/>
                  </a:solidFill>
                  <a:latin typeface="Aileron Regular Italics"/>
                </a:rPr>
                <a:t>CONCLUSIONS</a:t>
              </a:r>
            </a:p>
          </p:txBody>
        </p:sp>
      </p:grpSp>
      <p:sp>
        <p:nvSpPr>
          <p:cNvPr id="26" name="AutoShape 26"/>
          <p:cNvSpPr/>
          <p:nvPr/>
        </p:nvSpPr>
        <p:spPr>
          <a:xfrm>
            <a:off x="0" y="0"/>
            <a:ext cx="6858000" cy="1901238"/>
          </a:xfrm>
          <a:prstGeom prst="rect">
            <a:avLst/>
          </a:prstGeom>
          <a:solidFill>
            <a:srgbClr val="3EDAD8"/>
          </a:solidFill>
        </p:spPr>
      </p:sp>
      <p:pic>
        <p:nvPicPr>
          <p:cNvPr id="27" name="Picture 27"/>
          <p:cNvPicPr>
            <a:picLocks noChangeAspect="1"/>
          </p:cNvPicPr>
          <p:nvPr/>
        </p:nvPicPr>
        <p:blipFill>
          <a:blip r:embed="rId3"/>
          <a:srcRect/>
          <a:stretch>
            <a:fillRect/>
          </a:stretch>
        </p:blipFill>
        <p:spPr>
          <a:xfrm>
            <a:off x="9684602" y="3776626"/>
            <a:ext cx="634992" cy="634992"/>
          </a:xfrm>
          <a:prstGeom prst="rect">
            <a:avLst/>
          </a:prstGeom>
        </p:spPr>
      </p:pic>
      <p:pic>
        <p:nvPicPr>
          <p:cNvPr id="28" name="Picture 28"/>
          <p:cNvPicPr>
            <a:picLocks noChangeAspect="1"/>
          </p:cNvPicPr>
          <p:nvPr/>
        </p:nvPicPr>
        <p:blipFill>
          <a:blip r:embed="rId4"/>
          <a:srcRect/>
          <a:stretch>
            <a:fillRect/>
          </a:stretch>
        </p:blipFill>
        <p:spPr>
          <a:xfrm rot="-10800000">
            <a:off x="9642490" y="5833271"/>
            <a:ext cx="719215" cy="719215"/>
          </a:xfrm>
          <a:prstGeom prst="rect">
            <a:avLst/>
          </a:prstGeom>
        </p:spPr>
      </p:pic>
      <p:pic>
        <p:nvPicPr>
          <p:cNvPr id="29" name="Picture 29"/>
          <p:cNvPicPr>
            <a:picLocks noChangeAspect="1"/>
          </p:cNvPicPr>
          <p:nvPr/>
        </p:nvPicPr>
        <p:blipFill>
          <a:blip r:embed="rId5"/>
          <a:srcRect l="23981" t="21537" r="26754" b="27303"/>
          <a:stretch>
            <a:fillRect/>
          </a:stretch>
        </p:blipFill>
        <p:spPr>
          <a:xfrm>
            <a:off x="9705897" y="7984043"/>
            <a:ext cx="592401" cy="615185"/>
          </a:xfrm>
          <a:prstGeom prst="rect">
            <a:avLst/>
          </a:prstGeom>
        </p:spPr>
      </p:pic>
      <p:pic>
        <p:nvPicPr>
          <p:cNvPr id="30" name="Picture 30"/>
          <p:cNvPicPr>
            <a:picLocks noChangeAspect="1"/>
          </p:cNvPicPr>
          <p:nvPr/>
        </p:nvPicPr>
        <p:blipFill>
          <a:blip r:embed="rId6"/>
          <a:srcRect/>
          <a:stretch>
            <a:fillRect/>
          </a:stretch>
        </p:blipFill>
        <p:spPr>
          <a:xfrm>
            <a:off x="9663786" y="1667461"/>
            <a:ext cx="655808" cy="655808"/>
          </a:xfrm>
          <a:prstGeom prst="rect">
            <a:avLst/>
          </a:prstGeom>
        </p:spPr>
      </p:pic>
      <p:sp>
        <p:nvSpPr>
          <p:cNvPr id="31" name="TextBox 31"/>
          <p:cNvSpPr txBox="1"/>
          <p:nvPr/>
        </p:nvSpPr>
        <p:spPr>
          <a:xfrm>
            <a:off x="16204711" y="9580249"/>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05</a:t>
            </a:r>
          </a:p>
        </p:txBody>
      </p:sp>
      <p:sp>
        <p:nvSpPr>
          <p:cNvPr id="33" name="TextBox 4">
            <a:extLst>
              <a:ext uri="{FF2B5EF4-FFF2-40B4-BE49-F238E27FC236}">
                <a16:creationId xmlns:a16="http://schemas.microsoft.com/office/drawing/2014/main" id="{AD66D794-9392-7341-A603-E1F195024B23}"/>
              </a:ext>
            </a:extLst>
          </p:cNvPr>
          <p:cNvSpPr txBox="1"/>
          <p:nvPr/>
        </p:nvSpPr>
        <p:spPr>
          <a:xfrm>
            <a:off x="634743" y="437113"/>
            <a:ext cx="5526991" cy="1027012"/>
          </a:xfrm>
          <a:prstGeom prst="rect">
            <a:avLst/>
          </a:prstGeom>
        </p:spPr>
        <p:txBody>
          <a:bodyPr lIns="0" tIns="0" rIns="0" bIns="0" rtlCol="0" anchor="t">
            <a:spAutoFit/>
          </a:bodyPr>
          <a:lstStyle/>
          <a:p>
            <a:pPr algn="ctr">
              <a:lnSpc>
                <a:spcPts val="8039"/>
              </a:lnSpc>
            </a:pPr>
            <a:r>
              <a:rPr lang="en-US" sz="6699" dirty="0">
                <a:solidFill>
                  <a:srgbClr val="171717"/>
                </a:solidFill>
                <a:latin typeface="HK Grotesk Bold"/>
              </a:rPr>
              <a:t>Methodology</a:t>
            </a:r>
          </a:p>
        </p:txBody>
      </p:sp>
      <p:grpSp>
        <p:nvGrpSpPr>
          <p:cNvPr id="34" name="Group 5">
            <a:extLst>
              <a:ext uri="{FF2B5EF4-FFF2-40B4-BE49-F238E27FC236}">
                <a16:creationId xmlns:a16="http://schemas.microsoft.com/office/drawing/2014/main" id="{38356BC4-5F91-0341-8237-7DF844B5D4AC}"/>
              </a:ext>
            </a:extLst>
          </p:cNvPr>
          <p:cNvGrpSpPr/>
          <p:nvPr/>
        </p:nvGrpSpPr>
        <p:grpSpPr>
          <a:xfrm>
            <a:off x="304800" y="2323269"/>
            <a:ext cx="8458200" cy="6423030"/>
            <a:chOff x="0" y="-19049"/>
            <a:chExt cx="8393230" cy="8564041"/>
          </a:xfrm>
        </p:grpSpPr>
        <p:sp>
          <p:nvSpPr>
            <p:cNvPr id="35" name="TextBox 6">
              <a:extLst>
                <a:ext uri="{FF2B5EF4-FFF2-40B4-BE49-F238E27FC236}">
                  <a16:creationId xmlns:a16="http://schemas.microsoft.com/office/drawing/2014/main" id="{A151F0BA-DE32-374A-8070-B6962F58D5C5}"/>
                </a:ext>
              </a:extLst>
            </p:cNvPr>
            <p:cNvSpPr txBox="1"/>
            <p:nvPr/>
          </p:nvSpPr>
          <p:spPr>
            <a:xfrm>
              <a:off x="0" y="-19049"/>
              <a:ext cx="8393230" cy="1060803"/>
            </a:xfrm>
            <a:prstGeom prst="rect">
              <a:avLst/>
            </a:prstGeom>
          </p:spPr>
          <p:txBody>
            <a:bodyPr lIns="0" tIns="0" rIns="0" bIns="0" rtlCol="0" anchor="t">
              <a:spAutoFit/>
            </a:bodyPr>
            <a:lstStyle/>
            <a:p>
              <a:pPr>
                <a:lnSpc>
                  <a:spcPts val="6765"/>
                </a:lnSpc>
              </a:pPr>
              <a:r>
                <a:rPr lang="en-US" sz="4800" spc="330" dirty="0">
                  <a:solidFill>
                    <a:srgbClr val="191919"/>
                  </a:solidFill>
                  <a:latin typeface="Aileron Heavy Bold"/>
                </a:rPr>
                <a:t>DATA</a:t>
              </a:r>
            </a:p>
          </p:txBody>
        </p:sp>
        <p:sp>
          <p:nvSpPr>
            <p:cNvPr id="36" name="TextBox 7">
              <a:extLst>
                <a:ext uri="{FF2B5EF4-FFF2-40B4-BE49-F238E27FC236}">
                  <a16:creationId xmlns:a16="http://schemas.microsoft.com/office/drawing/2014/main" id="{38EF6504-D86D-8645-94BD-BCA514E35984}"/>
                </a:ext>
              </a:extLst>
            </p:cNvPr>
            <p:cNvSpPr txBox="1"/>
            <p:nvPr/>
          </p:nvSpPr>
          <p:spPr>
            <a:xfrm>
              <a:off x="0" y="1462882"/>
              <a:ext cx="8393230" cy="7082110"/>
            </a:xfrm>
            <a:prstGeom prst="rect">
              <a:avLst/>
            </a:prstGeom>
          </p:spPr>
          <p:txBody>
            <a:bodyPr lIns="0" tIns="0" rIns="0" bIns="0" rtlCol="0" anchor="t">
              <a:spAutoFit/>
            </a:bodyPr>
            <a:lstStyle/>
            <a:p>
              <a:pPr algn="just">
                <a:lnSpc>
                  <a:spcPts val="3900"/>
                </a:lnSpc>
              </a:pPr>
              <a:r>
                <a:rPr lang="en-US" sz="2600" spc="52" dirty="0" err="1">
                  <a:solidFill>
                    <a:srgbClr val="191919"/>
                  </a:solidFill>
                  <a:latin typeface="Aileron Regular Bold"/>
                </a:rPr>
                <a:t>ThirdParty</a:t>
              </a:r>
              <a:r>
                <a:rPr lang="en-US" sz="2600" spc="52" dirty="0">
                  <a:solidFill>
                    <a:srgbClr val="191919"/>
                  </a:solidFill>
                  <a:latin typeface="Aileron Regular Bold"/>
                </a:rPr>
                <a:t> </a:t>
              </a:r>
              <a:r>
                <a:rPr lang="en-US" sz="2600" spc="52" dirty="0" err="1">
                  <a:solidFill>
                    <a:srgbClr val="191919"/>
                  </a:solidFill>
                  <a:latin typeface="Aileron Regular Bold"/>
                </a:rPr>
                <a:t>Infutor</a:t>
              </a:r>
              <a:r>
                <a:rPr lang="en-US" sz="2600" spc="52" dirty="0">
                  <a:solidFill>
                    <a:srgbClr val="191919"/>
                  </a:solidFill>
                  <a:latin typeface="Aileron Regular"/>
                </a:rPr>
                <a:t> </a:t>
              </a:r>
            </a:p>
            <a:p>
              <a:pPr marL="457200" indent="-457200" algn="just">
                <a:lnSpc>
                  <a:spcPct val="150000"/>
                </a:lnSpc>
                <a:buFont typeface="Arial" panose="020B0604020202020204" pitchFamily="34" charset="0"/>
                <a:buChar char="•"/>
              </a:pPr>
              <a:r>
                <a:rPr lang="en-US" sz="2800" spc="52" dirty="0">
                  <a:solidFill>
                    <a:srgbClr val="191919"/>
                  </a:solidFill>
                </a:rPr>
                <a:t>Contains all the information of </a:t>
              </a:r>
              <a:r>
                <a:rPr lang="en-CA" sz="2800" b="1" dirty="0"/>
                <a:t>home and personal information of customers </a:t>
              </a:r>
            </a:p>
            <a:p>
              <a:pPr marL="457200" indent="-457200" algn="just">
                <a:lnSpc>
                  <a:spcPct val="150000"/>
                </a:lnSpc>
                <a:buFont typeface="Arial" panose="020B0604020202020204" pitchFamily="34" charset="0"/>
                <a:buChar char="•"/>
              </a:pPr>
              <a:r>
                <a:rPr lang="en-US" sz="2800" spc="52" dirty="0">
                  <a:solidFill>
                    <a:srgbClr val="191919"/>
                  </a:solidFill>
                </a:rPr>
                <a:t>All the information is stored in the form of XML data</a:t>
              </a:r>
              <a:endParaRPr lang="en-US" sz="2600" spc="52" dirty="0">
                <a:solidFill>
                  <a:srgbClr val="191919"/>
                </a:solidFill>
                <a:latin typeface="Aileron Regular"/>
              </a:endParaRPr>
            </a:p>
            <a:p>
              <a:pPr algn="just">
                <a:lnSpc>
                  <a:spcPts val="3900"/>
                </a:lnSpc>
              </a:pPr>
              <a:endParaRPr lang="en-US" sz="2600" spc="52" dirty="0">
                <a:solidFill>
                  <a:srgbClr val="191919"/>
                </a:solidFill>
                <a:latin typeface="Aileron Regular Bold"/>
              </a:endParaRPr>
            </a:p>
            <a:p>
              <a:pPr algn="just">
                <a:lnSpc>
                  <a:spcPts val="3900"/>
                </a:lnSpc>
              </a:pPr>
              <a:r>
                <a:rPr lang="en-US" sz="2600" spc="52" dirty="0" err="1">
                  <a:solidFill>
                    <a:srgbClr val="191919"/>
                  </a:solidFill>
                  <a:latin typeface="Aileron Regular Bold"/>
                </a:rPr>
                <a:t>qqAssetIDs</a:t>
              </a:r>
              <a:endParaRPr lang="en-US" sz="2600" spc="52" dirty="0">
                <a:solidFill>
                  <a:srgbClr val="191919"/>
                </a:solidFill>
                <a:latin typeface="Aileron Regular Bold"/>
              </a:endParaRPr>
            </a:p>
            <a:p>
              <a:pPr marL="457200" indent="-457200" algn="just">
                <a:lnSpc>
                  <a:spcPct val="150000"/>
                </a:lnSpc>
                <a:buFont typeface="Arial" panose="020B0604020202020204" pitchFamily="34" charset="0"/>
                <a:buChar char="•"/>
              </a:pPr>
              <a:r>
                <a:rPr lang="en-US" sz="2800" spc="52" dirty="0">
                  <a:solidFill>
                    <a:srgbClr val="191919"/>
                  </a:solidFill>
                </a:rPr>
                <a:t>Contains information about </a:t>
              </a:r>
              <a:r>
                <a:rPr lang="en-CA" sz="2800" dirty="0"/>
                <a:t>overview of asset information for sold customers</a:t>
              </a:r>
              <a:endParaRPr lang="en-US" sz="2800" spc="52" dirty="0">
                <a:solidFill>
                  <a:srgbClr val="191919"/>
                </a:solidFill>
              </a:endParaRPr>
            </a:p>
            <a:p>
              <a:pPr marL="457200" indent="-457200" algn="just">
                <a:lnSpc>
                  <a:spcPct val="150000"/>
                </a:lnSpc>
                <a:buFont typeface="Arial" panose="020B0604020202020204" pitchFamily="34" charset="0"/>
                <a:buChar char="•"/>
              </a:pPr>
              <a:r>
                <a:rPr lang="en-US" sz="2800" spc="52" dirty="0">
                  <a:solidFill>
                    <a:srgbClr val="191919"/>
                  </a:solidFill>
                </a:rPr>
                <a:t>stored in the form of JSON</a:t>
              </a:r>
            </a:p>
          </p:txBody>
        </p:sp>
      </p:grpSp>
    </p:spTree>
    <p:extLst>
      <p:ext uri="{BB962C8B-B14F-4D97-AF65-F5344CB8AC3E}">
        <p14:creationId xmlns:p14="http://schemas.microsoft.com/office/powerpoint/2010/main" val="3309974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26"/>
          <p:cNvSpPr/>
          <p:nvPr/>
        </p:nvSpPr>
        <p:spPr>
          <a:xfrm>
            <a:off x="0" y="0"/>
            <a:ext cx="6858000" cy="1901238"/>
          </a:xfrm>
          <a:prstGeom prst="rect">
            <a:avLst/>
          </a:prstGeom>
          <a:solidFill>
            <a:srgbClr val="3EDAD8"/>
          </a:solidFill>
        </p:spPr>
      </p:sp>
      <p:sp>
        <p:nvSpPr>
          <p:cNvPr id="31" name="TextBox 31"/>
          <p:cNvSpPr txBox="1"/>
          <p:nvPr/>
        </p:nvSpPr>
        <p:spPr>
          <a:xfrm>
            <a:off x="16204711" y="9580249"/>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05</a:t>
            </a:r>
          </a:p>
        </p:txBody>
      </p:sp>
      <p:sp>
        <p:nvSpPr>
          <p:cNvPr id="33" name="TextBox 4">
            <a:extLst>
              <a:ext uri="{FF2B5EF4-FFF2-40B4-BE49-F238E27FC236}">
                <a16:creationId xmlns:a16="http://schemas.microsoft.com/office/drawing/2014/main" id="{AD66D794-9392-7341-A603-E1F195024B23}"/>
              </a:ext>
            </a:extLst>
          </p:cNvPr>
          <p:cNvSpPr txBox="1"/>
          <p:nvPr/>
        </p:nvSpPr>
        <p:spPr>
          <a:xfrm>
            <a:off x="292035" y="126839"/>
            <a:ext cx="6273929" cy="2492990"/>
          </a:xfrm>
          <a:prstGeom prst="rect">
            <a:avLst/>
          </a:prstGeom>
        </p:spPr>
        <p:txBody>
          <a:bodyPr wrap="square" lIns="0" tIns="0" rIns="0" bIns="0" rtlCol="0" anchor="t">
            <a:spAutoFit/>
          </a:bodyPr>
          <a:lstStyle/>
          <a:p>
            <a:pPr algn="ctr"/>
            <a:r>
              <a:rPr lang="en-US" sz="5400" dirty="0">
                <a:solidFill>
                  <a:srgbClr val="171717"/>
                </a:solidFill>
                <a:latin typeface="HK Grotesk Bold"/>
              </a:rPr>
              <a:t>RCE Modelling: </a:t>
            </a:r>
          </a:p>
          <a:p>
            <a:pPr algn="ctr"/>
            <a:r>
              <a:rPr lang="en-US" sz="5400" dirty="0">
                <a:solidFill>
                  <a:srgbClr val="171717"/>
                </a:solidFill>
                <a:latin typeface="HK Grotesk Bold"/>
              </a:rPr>
              <a:t>Analysis Part 1.</a:t>
            </a:r>
          </a:p>
          <a:p>
            <a:pPr algn="ctr"/>
            <a:endParaRPr lang="en-US" sz="5400" dirty="0">
              <a:solidFill>
                <a:srgbClr val="171717"/>
              </a:solidFill>
              <a:latin typeface="HK Grotesk Bold"/>
            </a:endParaRPr>
          </a:p>
        </p:txBody>
      </p:sp>
      <p:grpSp>
        <p:nvGrpSpPr>
          <p:cNvPr id="43" name="Group 5">
            <a:extLst>
              <a:ext uri="{FF2B5EF4-FFF2-40B4-BE49-F238E27FC236}">
                <a16:creationId xmlns:a16="http://schemas.microsoft.com/office/drawing/2014/main" id="{C12AC0BB-AE38-6E4C-935E-4C3C9685B274}"/>
              </a:ext>
            </a:extLst>
          </p:cNvPr>
          <p:cNvGrpSpPr/>
          <p:nvPr/>
        </p:nvGrpSpPr>
        <p:grpSpPr>
          <a:xfrm>
            <a:off x="1371600" y="2772068"/>
            <a:ext cx="4736106" cy="4797903"/>
            <a:chOff x="0" y="336010"/>
            <a:chExt cx="2964032" cy="6397202"/>
          </a:xfrm>
        </p:grpSpPr>
        <p:sp>
          <p:nvSpPr>
            <p:cNvPr id="44" name="TextBox 6">
              <a:extLst>
                <a:ext uri="{FF2B5EF4-FFF2-40B4-BE49-F238E27FC236}">
                  <a16:creationId xmlns:a16="http://schemas.microsoft.com/office/drawing/2014/main" id="{DB5587B2-4E4B-7C4E-9F4E-E836C33750F0}"/>
                </a:ext>
              </a:extLst>
            </p:cNvPr>
            <p:cNvSpPr txBox="1"/>
            <p:nvPr/>
          </p:nvSpPr>
          <p:spPr>
            <a:xfrm>
              <a:off x="0" y="336010"/>
              <a:ext cx="2964032" cy="823130"/>
            </a:xfrm>
            <a:prstGeom prst="rect">
              <a:avLst/>
            </a:prstGeom>
          </p:spPr>
          <p:txBody>
            <a:bodyPr wrap="square" lIns="0" tIns="0" rIns="0" bIns="0" rtlCol="0" anchor="t">
              <a:spAutoFit/>
            </a:bodyPr>
            <a:lstStyle/>
            <a:p>
              <a:pPr>
                <a:lnSpc>
                  <a:spcPts val="4479"/>
                </a:lnSpc>
                <a:spcBef>
                  <a:spcPct val="0"/>
                </a:spcBef>
              </a:pPr>
              <a:r>
                <a:rPr lang="en-US" sz="4800" dirty="0">
                  <a:solidFill>
                    <a:srgbClr val="171717"/>
                  </a:solidFill>
                  <a:latin typeface="HK Grotesk Medium"/>
                </a:rPr>
                <a:t>Useful Features</a:t>
              </a:r>
            </a:p>
          </p:txBody>
        </p:sp>
        <p:sp>
          <p:nvSpPr>
            <p:cNvPr id="45" name="TextBox 7">
              <a:extLst>
                <a:ext uri="{FF2B5EF4-FFF2-40B4-BE49-F238E27FC236}">
                  <a16:creationId xmlns:a16="http://schemas.microsoft.com/office/drawing/2014/main" id="{6251B112-B3B0-6D46-B0CE-1FD1E9255B96}"/>
                </a:ext>
              </a:extLst>
            </p:cNvPr>
            <p:cNvSpPr txBox="1"/>
            <p:nvPr/>
          </p:nvSpPr>
          <p:spPr>
            <a:xfrm>
              <a:off x="0" y="1462882"/>
              <a:ext cx="2964032" cy="5270330"/>
            </a:xfrm>
            <a:prstGeom prst="rect">
              <a:avLst/>
            </a:prstGeom>
          </p:spPr>
          <p:txBody>
            <a:bodyPr wrap="square" lIns="0" tIns="0" rIns="0" bIns="0" rtlCol="0" anchor="t">
              <a:spAutoFit/>
            </a:bodyPr>
            <a:lstStyle/>
            <a:p>
              <a:pPr marL="457200" indent="-457200" algn="just">
                <a:lnSpc>
                  <a:spcPts val="3900"/>
                </a:lnSpc>
                <a:buFont typeface="Arial" panose="020B0604020202020204" pitchFamily="34" charset="0"/>
                <a:buChar char="•"/>
              </a:pPr>
              <a:r>
                <a:rPr lang="en-CA" sz="2800" b="1" dirty="0">
                  <a:latin typeface="Times" pitchFamily="2" charset="0"/>
                </a:rPr>
                <a:t>Building Square ft</a:t>
              </a:r>
            </a:p>
            <a:p>
              <a:pPr marL="457200" indent="-457200" algn="just">
                <a:lnSpc>
                  <a:spcPts val="3900"/>
                </a:lnSpc>
                <a:buFont typeface="Arial" panose="020B0604020202020204" pitchFamily="34" charset="0"/>
                <a:buChar char="•"/>
              </a:pPr>
              <a:r>
                <a:rPr lang="en-CA" sz="2800" b="1" dirty="0">
                  <a:latin typeface="Times" pitchFamily="2" charset="0"/>
                </a:rPr>
                <a:t>Number of Bathrooms</a:t>
              </a:r>
            </a:p>
            <a:p>
              <a:pPr marL="457200" indent="-457200" algn="just">
                <a:lnSpc>
                  <a:spcPts val="3900"/>
                </a:lnSpc>
                <a:buFont typeface="Arial" panose="020B0604020202020204" pitchFamily="34" charset="0"/>
                <a:buChar char="•"/>
              </a:pPr>
              <a:r>
                <a:rPr lang="en-CA" sz="2800" b="1" dirty="0">
                  <a:latin typeface="Times" pitchFamily="2" charset="0"/>
                </a:rPr>
                <a:t>Assed Value</a:t>
              </a:r>
            </a:p>
            <a:p>
              <a:pPr marL="457200" indent="-457200" algn="just">
                <a:lnSpc>
                  <a:spcPts val="3900"/>
                </a:lnSpc>
                <a:buFont typeface="Arial" panose="020B0604020202020204" pitchFamily="34" charset="0"/>
                <a:buChar char="•"/>
              </a:pPr>
              <a:r>
                <a:rPr lang="en-CA" sz="2800" b="1" dirty="0">
                  <a:latin typeface="Times" pitchFamily="2" charset="0"/>
                </a:rPr>
                <a:t>Land Value</a:t>
              </a:r>
            </a:p>
            <a:p>
              <a:pPr marL="457200" indent="-457200" algn="just">
                <a:lnSpc>
                  <a:spcPts val="3900"/>
                </a:lnSpc>
                <a:buFont typeface="Arial" panose="020B0604020202020204" pitchFamily="34" charset="0"/>
                <a:buChar char="•"/>
              </a:pPr>
              <a:r>
                <a:rPr lang="en-CA" sz="2800" b="1" dirty="0">
                  <a:latin typeface="Times" pitchFamily="2" charset="0"/>
                </a:rPr>
                <a:t>Fire Place</a:t>
              </a:r>
            </a:p>
            <a:p>
              <a:pPr marL="457200" indent="-457200" algn="just">
                <a:lnSpc>
                  <a:spcPts val="3900"/>
                </a:lnSpc>
                <a:buFont typeface="Arial" panose="020B0604020202020204" pitchFamily="34" charset="0"/>
                <a:buChar char="•"/>
              </a:pPr>
              <a:r>
                <a:rPr lang="en-CA" sz="2800" b="1" dirty="0">
                  <a:latin typeface="Times" pitchFamily="2" charset="0"/>
                </a:rPr>
                <a:t>Market Value</a:t>
              </a:r>
            </a:p>
            <a:p>
              <a:pPr marL="457200" indent="-457200" algn="just">
                <a:lnSpc>
                  <a:spcPts val="3900"/>
                </a:lnSpc>
                <a:buFont typeface="Arial" panose="020B0604020202020204" pitchFamily="34" charset="0"/>
                <a:buChar char="•"/>
              </a:pPr>
              <a:r>
                <a:rPr lang="en-CA" sz="2800" b="1" dirty="0">
                  <a:latin typeface="Times" pitchFamily="2" charset="0"/>
                </a:rPr>
                <a:t>Tier</a:t>
              </a:r>
            </a:p>
            <a:p>
              <a:pPr marL="457200" indent="-457200" algn="just">
                <a:lnSpc>
                  <a:spcPts val="3900"/>
                </a:lnSpc>
                <a:buFont typeface="Arial" panose="020B0604020202020204" pitchFamily="34" charset="0"/>
                <a:buChar char="•"/>
              </a:pPr>
              <a:endParaRPr lang="en-US" sz="2600" spc="52" dirty="0">
                <a:solidFill>
                  <a:srgbClr val="191919"/>
                </a:solidFill>
                <a:latin typeface="Aileron Regular"/>
              </a:endParaRPr>
            </a:p>
          </p:txBody>
        </p:sp>
      </p:grpSp>
      <p:pic>
        <p:nvPicPr>
          <p:cNvPr id="46" name="Picture 45" descr="A screenshot of a cell phone&#10;&#10;Description automatically generated">
            <a:extLst>
              <a:ext uri="{FF2B5EF4-FFF2-40B4-BE49-F238E27FC236}">
                <a16:creationId xmlns:a16="http://schemas.microsoft.com/office/drawing/2014/main" id="{55BF4436-9AD6-DE4B-A587-C5F8C5EA46EE}"/>
              </a:ext>
            </a:extLst>
          </p:cNvPr>
          <p:cNvPicPr/>
          <p:nvPr/>
        </p:nvPicPr>
        <p:blipFill>
          <a:blip r:embed="rId3"/>
          <a:stretch>
            <a:fillRect/>
          </a:stretch>
        </p:blipFill>
        <p:spPr>
          <a:xfrm>
            <a:off x="8534400" y="3699957"/>
            <a:ext cx="9067800" cy="4336446"/>
          </a:xfrm>
          <a:prstGeom prst="rect">
            <a:avLst/>
          </a:prstGeom>
        </p:spPr>
      </p:pic>
      <p:sp>
        <p:nvSpPr>
          <p:cNvPr id="47" name="TextBox 6">
            <a:extLst>
              <a:ext uri="{FF2B5EF4-FFF2-40B4-BE49-F238E27FC236}">
                <a16:creationId xmlns:a16="http://schemas.microsoft.com/office/drawing/2014/main" id="{77C1BDBD-69CC-C742-8215-B87510CC3FA7}"/>
              </a:ext>
            </a:extLst>
          </p:cNvPr>
          <p:cNvSpPr txBox="1"/>
          <p:nvPr/>
        </p:nvSpPr>
        <p:spPr>
          <a:xfrm>
            <a:off x="9617323" y="2801097"/>
            <a:ext cx="6901953" cy="617348"/>
          </a:xfrm>
          <a:prstGeom prst="rect">
            <a:avLst/>
          </a:prstGeom>
        </p:spPr>
        <p:txBody>
          <a:bodyPr wrap="square" lIns="0" tIns="0" rIns="0" bIns="0" rtlCol="0" anchor="t">
            <a:spAutoFit/>
          </a:bodyPr>
          <a:lstStyle/>
          <a:p>
            <a:pPr>
              <a:lnSpc>
                <a:spcPts val="4479"/>
              </a:lnSpc>
              <a:spcBef>
                <a:spcPct val="0"/>
              </a:spcBef>
            </a:pPr>
            <a:r>
              <a:rPr lang="en-US" sz="4800" dirty="0">
                <a:solidFill>
                  <a:srgbClr val="171717"/>
                </a:solidFill>
                <a:latin typeface="HK Grotesk Medium"/>
              </a:rPr>
              <a:t>RMSE Comparison Table</a:t>
            </a:r>
          </a:p>
        </p:txBody>
      </p:sp>
      <p:sp>
        <p:nvSpPr>
          <p:cNvPr id="48" name="AutoShape 2">
            <a:extLst>
              <a:ext uri="{FF2B5EF4-FFF2-40B4-BE49-F238E27FC236}">
                <a16:creationId xmlns:a16="http://schemas.microsoft.com/office/drawing/2014/main" id="{1FEBC151-B277-AB47-A6DF-217035E7B85C}"/>
              </a:ext>
            </a:extLst>
          </p:cNvPr>
          <p:cNvSpPr/>
          <p:nvPr/>
        </p:nvSpPr>
        <p:spPr>
          <a:xfrm>
            <a:off x="6857998" y="1901238"/>
            <a:ext cx="11430001" cy="8385762"/>
          </a:xfrm>
          <a:prstGeom prst="rect">
            <a:avLst/>
          </a:prstGeom>
          <a:solidFill>
            <a:srgbClr val="171717">
              <a:alpha val="3921"/>
            </a:srgbClr>
          </a:solidFill>
        </p:spPr>
      </p:sp>
    </p:spTree>
    <p:extLst>
      <p:ext uri="{BB962C8B-B14F-4D97-AF65-F5344CB8AC3E}">
        <p14:creationId xmlns:p14="http://schemas.microsoft.com/office/powerpoint/2010/main" val="271333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26"/>
          <p:cNvSpPr/>
          <p:nvPr/>
        </p:nvSpPr>
        <p:spPr>
          <a:xfrm>
            <a:off x="0" y="0"/>
            <a:ext cx="6858000" cy="1901238"/>
          </a:xfrm>
          <a:prstGeom prst="rect">
            <a:avLst/>
          </a:prstGeom>
          <a:solidFill>
            <a:srgbClr val="3EDAD8"/>
          </a:solidFill>
        </p:spPr>
      </p:sp>
      <p:sp>
        <p:nvSpPr>
          <p:cNvPr id="31" name="TextBox 31"/>
          <p:cNvSpPr txBox="1"/>
          <p:nvPr/>
        </p:nvSpPr>
        <p:spPr>
          <a:xfrm>
            <a:off x="16204711" y="9580249"/>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05</a:t>
            </a:r>
          </a:p>
        </p:txBody>
      </p:sp>
      <p:sp>
        <p:nvSpPr>
          <p:cNvPr id="33" name="TextBox 4">
            <a:extLst>
              <a:ext uri="{FF2B5EF4-FFF2-40B4-BE49-F238E27FC236}">
                <a16:creationId xmlns:a16="http://schemas.microsoft.com/office/drawing/2014/main" id="{AD66D794-9392-7341-A603-E1F195024B23}"/>
              </a:ext>
            </a:extLst>
          </p:cNvPr>
          <p:cNvSpPr txBox="1"/>
          <p:nvPr/>
        </p:nvSpPr>
        <p:spPr>
          <a:xfrm>
            <a:off x="292035" y="126839"/>
            <a:ext cx="6273929" cy="2492990"/>
          </a:xfrm>
          <a:prstGeom prst="rect">
            <a:avLst/>
          </a:prstGeom>
        </p:spPr>
        <p:txBody>
          <a:bodyPr wrap="square" lIns="0" tIns="0" rIns="0" bIns="0" rtlCol="0" anchor="t">
            <a:spAutoFit/>
          </a:bodyPr>
          <a:lstStyle/>
          <a:p>
            <a:pPr algn="ctr"/>
            <a:r>
              <a:rPr lang="en-US" sz="5400" dirty="0">
                <a:solidFill>
                  <a:srgbClr val="171717"/>
                </a:solidFill>
                <a:latin typeface="HK Grotesk Bold"/>
              </a:rPr>
              <a:t>RCE Modelling: </a:t>
            </a:r>
          </a:p>
          <a:p>
            <a:pPr algn="ctr"/>
            <a:r>
              <a:rPr lang="en-US" sz="5400" dirty="0">
                <a:solidFill>
                  <a:srgbClr val="171717"/>
                </a:solidFill>
                <a:latin typeface="HK Grotesk Bold"/>
              </a:rPr>
              <a:t>Analysis Part 2.</a:t>
            </a:r>
          </a:p>
          <a:p>
            <a:pPr algn="ctr"/>
            <a:endParaRPr lang="en-US" sz="5400" dirty="0">
              <a:solidFill>
                <a:srgbClr val="171717"/>
              </a:solidFill>
              <a:latin typeface="HK Grotesk Bold"/>
            </a:endParaRPr>
          </a:p>
        </p:txBody>
      </p:sp>
      <p:sp>
        <p:nvSpPr>
          <p:cNvPr id="11" name="AutoShape 3">
            <a:extLst>
              <a:ext uri="{FF2B5EF4-FFF2-40B4-BE49-F238E27FC236}">
                <a16:creationId xmlns:a16="http://schemas.microsoft.com/office/drawing/2014/main" id="{63260946-82C2-2148-A5B5-845C231A6E11}"/>
              </a:ext>
            </a:extLst>
          </p:cNvPr>
          <p:cNvSpPr/>
          <p:nvPr/>
        </p:nvSpPr>
        <p:spPr>
          <a:xfrm>
            <a:off x="9265109" y="2331029"/>
            <a:ext cx="8561716" cy="6851070"/>
          </a:xfrm>
          <a:prstGeom prst="rect">
            <a:avLst/>
          </a:prstGeom>
          <a:solidFill>
            <a:srgbClr val="989898"/>
          </a:solidFill>
        </p:spPr>
        <p:txBody>
          <a:bodyPr/>
          <a:lstStyle/>
          <a:p>
            <a:endParaRPr lang="en-US" dirty="0"/>
          </a:p>
        </p:txBody>
      </p:sp>
      <p:pic>
        <p:nvPicPr>
          <p:cNvPr id="12" name="Picture 5">
            <a:extLst>
              <a:ext uri="{FF2B5EF4-FFF2-40B4-BE49-F238E27FC236}">
                <a16:creationId xmlns:a16="http://schemas.microsoft.com/office/drawing/2014/main" id="{2A55454A-515D-BD44-820F-F130CB22D51C}"/>
              </a:ext>
            </a:extLst>
          </p:cNvPr>
          <p:cNvPicPr>
            <a:picLocks noChangeAspect="1"/>
          </p:cNvPicPr>
          <p:nvPr/>
        </p:nvPicPr>
        <p:blipFill>
          <a:blip r:embed="rId3"/>
          <a:srcRect/>
          <a:stretch>
            <a:fillRect/>
          </a:stretch>
        </p:blipFill>
        <p:spPr>
          <a:xfrm>
            <a:off x="9486860" y="3424464"/>
            <a:ext cx="8118213" cy="5348842"/>
          </a:xfrm>
          <a:prstGeom prst="rect">
            <a:avLst/>
          </a:prstGeom>
        </p:spPr>
      </p:pic>
      <p:sp>
        <p:nvSpPr>
          <p:cNvPr id="13" name="AutoShape 3">
            <a:extLst>
              <a:ext uri="{FF2B5EF4-FFF2-40B4-BE49-F238E27FC236}">
                <a16:creationId xmlns:a16="http://schemas.microsoft.com/office/drawing/2014/main" id="{80A20B8A-B279-ED41-BDB4-52A07CCB67A8}"/>
              </a:ext>
            </a:extLst>
          </p:cNvPr>
          <p:cNvSpPr/>
          <p:nvPr/>
        </p:nvSpPr>
        <p:spPr>
          <a:xfrm>
            <a:off x="496479" y="2331028"/>
            <a:ext cx="8114121" cy="6851071"/>
          </a:xfrm>
          <a:prstGeom prst="rect">
            <a:avLst/>
          </a:prstGeom>
          <a:solidFill>
            <a:srgbClr val="989898"/>
          </a:solidFill>
        </p:spPr>
      </p:sp>
      <p:pic>
        <p:nvPicPr>
          <p:cNvPr id="14" name="Picture 13" descr="A screenshot of a cell phone&#10;&#10;Description automatically generated">
            <a:extLst>
              <a:ext uri="{FF2B5EF4-FFF2-40B4-BE49-F238E27FC236}">
                <a16:creationId xmlns:a16="http://schemas.microsoft.com/office/drawing/2014/main" id="{28D5D153-84C6-C74C-A042-709AC1FA3430}"/>
              </a:ext>
            </a:extLst>
          </p:cNvPr>
          <p:cNvPicPr/>
          <p:nvPr/>
        </p:nvPicPr>
        <p:blipFill>
          <a:blip r:embed="rId4"/>
          <a:stretch>
            <a:fillRect/>
          </a:stretch>
        </p:blipFill>
        <p:spPr>
          <a:xfrm>
            <a:off x="682927" y="3424464"/>
            <a:ext cx="7711773" cy="4953000"/>
          </a:xfrm>
          <a:prstGeom prst="rect">
            <a:avLst/>
          </a:prstGeom>
        </p:spPr>
      </p:pic>
      <p:sp>
        <p:nvSpPr>
          <p:cNvPr id="2" name="Rectangle 1">
            <a:extLst>
              <a:ext uri="{FF2B5EF4-FFF2-40B4-BE49-F238E27FC236}">
                <a16:creationId xmlns:a16="http://schemas.microsoft.com/office/drawing/2014/main" id="{771ADB67-991B-3D4C-9158-71C612FBCEBF}"/>
              </a:ext>
            </a:extLst>
          </p:cNvPr>
          <p:cNvSpPr/>
          <p:nvPr/>
        </p:nvSpPr>
        <p:spPr>
          <a:xfrm>
            <a:off x="682927" y="2705873"/>
            <a:ext cx="8111324" cy="584775"/>
          </a:xfrm>
          <a:prstGeom prst="rect">
            <a:avLst/>
          </a:prstGeom>
        </p:spPr>
        <p:txBody>
          <a:bodyPr wrap="square">
            <a:spAutoFit/>
          </a:bodyPr>
          <a:lstStyle/>
          <a:p>
            <a:r>
              <a:rPr lang="en-US" sz="3200" b="1" dirty="0">
                <a:ea typeface="Malgun Gothic" panose="020B0503020000020004" pitchFamily="34" charset="-127"/>
                <a:cs typeface="Times New Roman" panose="02020603050405020304" pitchFamily="18" charset="0"/>
              </a:rPr>
              <a:t>RMSE Comparison Plot using Cross-validation</a:t>
            </a:r>
            <a:endParaRPr lang="en-US" sz="3200" dirty="0"/>
          </a:p>
        </p:txBody>
      </p:sp>
      <p:sp>
        <p:nvSpPr>
          <p:cNvPr id="18" name="Rectangle 17">
            <a:extLst>
              <a:ext uri="{FF2B5EF4-FFF2-40B4-BE49-F238E27FC236}">
                <a16:creationId xmlns:a16="http://schemas.microsoft.com/office/drawing/2014/main" id="{2B6873A8-67CA-0948-856B-4F339D131C84}"/>
              </a:ext>
            </a:extLst>
          </p:cNvPr>
          <p:cNvSpPr/>
          <p:nvPr/>
        </p:nvSpPr>
        <p:spPr>
          <a:xfrm>
            <a:off x="9506449" y="2723283"/>
            <a:ext cx="8111324" cy="584775"/>
          </a:xfrm>
          <a:prstGeom prst="rect">
            <a:avLst/>
          </a:prstGeom>
        </p:spPr>
        <p:txBody>
          <a:bodyPr wrap="square">
            <a:spAutoFit/>
          </a:bodyPr>
          <a:lstStyle/>
          <a:p>
            <a:pPr algn="ctr"/>
            <a:r>
              <a:rPr lang="en-US" sz="3200" b="1" dirty="0">
                <a:ea typeface="Malgun Gothic" panose="020B0503020000020004" pitchFamily="34" charset="-127"/>
                <a:cs typeface="Times New Roman" panose="02020603050405020304" pitchFamily="18" charset="0"/>
              </a:rPr>
              <a:t>Ordinary Least Square Results</a:t>
            </a:r>
            <a:endParaRPr lang="en-US" sz="3200" dirty="0"/>
          </a:p>
        </p:txBody>
      </p:sp>
      <p:sp>
        <p:nvSpPr>
          <p:cNvPr id="3" name="Rectangle 2">
            <a:extLst>
              <a:ext uri="{FF2B5EF4-FFF2-40B4-BE49-F238E27FC236}">
                <a16:creationId xmlns:a16="http://schemas.microsoft.com/office/drawing/2014/main" id="{267C37B1-17AA-764B-AD73-A589DAE39EAC}"/>
              </a:ext>
            </a:extLst>
          </p:cNvPr>
          <p:cNvSpPr/>
          <p:nvPr/>
        </p:nvSpPr>
        <p:spPr>
          <a:xfrm>
            <a:off x="857238" y="8484088"/>
            <a:ext cx="7654531" cy="707886"/>
          </a:xfrm>
          <a:prstGeom prst="rect">
            <a:avLst/>
          </a:prstGeom>
        </p:spPr>
        <p:txBody>
          <a:bodyPr wrap="none">
            <a:spAutoFit/>
          </a:bodyPr>
          <a:lstStyle/>
          <a:p>
            <a:r>
              <a:rPr lang="en-US" sz="2000" b="1" dirty="0">
                <a:ea typeface="Malgun Gothic" panose="020B0503020000020004" pitchFamily="34" charset="-127"/>
                <a:cs typeface="Times New Roman" panose="02020603050405020304" pitchFamily="18" charset="0"/>
              </a:rPr>
              <a:t>Compared Models:</a:t>
            </a:r>
          </a:p>
          <a:p>
            <a:r>
              <a:rPr lang="en-US" sz="2000" b="1" dirty="0">
                <a:ea typeface="Malgun Gothic" panose="020B0503020000020004" pitchFamily="34" charset="-127"/>
                <a:cs typeface="Times New Roman" panose="02020603050405020304" pitchFamily="18" charset="0"/>
              </a:rPr>
              <a:t>Extra Trees,  Ordinary Least Square, Support Vector,  </a:t>
            </a:r>
            <a:r>
              <a:rPr lang="en-US" sz="2000" b="1" dirty="0" err="1">
                <a:ea typeface="Malgun Gothic" panose="020B0503020000020004" pitchFamily="34" charset="-127"/>
                <a:cs typeface="Times New Roman" panose="02020603050405020304" pitchFamily="18" charset="0"/>
              </a:rPr>
              <a:t>Kneighbors</a:t>
            </a:r>
            <a:r>
              <a:rPr lang="en-US" sz="2000" b="1" dirty="0">
                <a:ea typeface="Malgun Gothic" panose="020B0503020000020004" pitchFamily="34" charset="-127"/>
                <a:cs typeface="Times New Roman" panose="02020603050405020304" pitchFamily="18" charset="0"/>
              </a:rPr>
              <a:t>, Stack</a:t>
            </a:r>
          </a:p>
        </p:txBody>
      </p:sp>
    </p:spTree>
    <p:extLst>
      <p:ext uri="{BB962C8B-B14F-4D97-AF65-F5344CB8AC3E}">
        <p14:creationId xmlns:p14="http://schemas.microsoft.com/office/powerpoint/2010/main" val="1212714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26"/>
          <p:cNvSpPr/>
          <p:nvPr/>
        </p:nvSpPr>
        <p:spPr>
          <a:xfrm>
            <a:off x="0" y="0"/>
            <a:ext cx="6858000" cy="1901238"/>
          </a:xfrm>
          <a:prstGeom prst="rect">
            <a:avLst/>
          </a:prstGeom>
          <a:solidFill>
            <a:srgbClr val="3EDAD8"/>
          </a:solidFill>
        </p:spPr>
      </p:sp>
      <p:sp>
        <p:nvSpPr>
          <p:cNvPr id="31" name="TextBox 31"/>
          <p:cNvSpPr txBox="1"/>
          <p:nvPr/>
        </p:nvSpPr>
        <p:spPr>
          <a:xfrm>
            <a:off x="16204711" y="9580249"/>
            <a:ext cx="1667457" cy="426733"/>
          </a:xfrm>
          <a:prstGeom prst="rect">
            <a:avLst/>
          </a:prstGeom>
        </p:spPr>
        <p:txBody>
          <a:bodyPr lIns="0" tIns="0" rIns="0" bIns="0" rtlCol="0" anchor="t">
            <a:spAutoFit/>
          </a:bodyPr>
          <a:lstStyle/>
          <a:p>
            <a:pPr algn="r">
              <a:lnSpc>
                <a:spcPts val="3359"/>
              </a:lnSpc>
            </a:pPr>
            <a:r>
              <a:rPr lang="en-US" sz="2799">
                <a:solidFill>
                  <a:srgbClr val="191919"/>
                </a:solidFill>
                <a:latin typeface="Frank Ruhl Libre Light"/>
              </a:rPr>
              <a:t>05</a:t>
            </a:r>
          </a:p>
        </p:txBody>
      </p:sp>
      <p:sp>
        <p:nvSpPr>
          <p:cNvPr id="33" name="TextBox 4">
            <a:extLst>
              <a:ext uri="{FF2B5EF4-FFF2-40B4-BE49-F238E27FC236}">
                <a16:creationId xmlns:a16="http://schemas.microsoft.com/office/drawing/2014/main" id="{AD66D794-9392-7341-A603-E1F195024B23}"/>
              </a:ext>
            </a:extLst>
          </p:cNvPr>
          <p:cNvSpPr txBox="1"/>
          <p:nvPr/>
        </p:nvSpPr>
        <p:spPr>
          <a:xfrm>
            <a:off x="292035" y="126839"/>
            <a:ext cx="6273929" cy="2492990"/>
          </a:xfrm>
          <a:prstGeom prst="rect">
            <a:avLst/>
          </a:prstGeom>
        </p:spPr>
        <p:txBody>
          <a:bodyPr wrap="square" lIns="0" tIns="0" rIns="0" bIns="0" rtlCol="0" anchor="t">
            <a:spAutoFit/>
          </a:bodyPr>
          <a:lstStyle/>
          <a:p>
            <a:pPr algn="ctr"/>
            <a:r>
              <a:rPr lang="en-US" sz="5400" dirty="0">
                <a:solidFill>
                  <a:srgbClr val="171717"/>
                </a:solidFill>
                <a:latin typeface="HK Grotesk Bold"/>
              </a:rPr>
              <a:t>RCE Modelling: </a:t>
            </a:r>
          </a:p>
          <a:p>
            <a:pPr algn="ctr"/>
            <a:r>
              <a:rPr lang="en-US" sz="5400" dirty="0">
                <a:solidFill>
                  <a:srgbClr val="171717"/>
                </a:solidFill>
                <a:latin typeface="HK Grotesk Bold"/>
              </a:rPr>
              <a:t>Interpretation</a:t>
            </a:r>
          </a:p>
          <a:p>
            <a:pPr algn="ctr"/>
            <a:endParaRPr lang="en-US" sz="5400" dirty="0">
              <a:solidFill>
                <a:srgbClr val="171717"/>
              </a:solidFill>
              <a:latin typeface="HK Grotesk Bold"/>
            </a:endParaRPr>
          </a:p>
        </p:txBody>
      </p:sp>
      <p:sp>
        <p:nvSpPr>
          <p:cNvPr id="11" name="AutoShape 3">
            <a:extLst>
              <a:ext uri="{FF2B5EF4-FFF2-40B4-BE49-F238E27FC236}">
                <a16:creationId xmlns:a16="http://schemas.microsoft.com/office/drawing/2014/main" id="{63260946-82C2-2148-A5B5-845C231A6E11}"/>
              </a:ext>
            </a:extLst>
          </p:cNvPr>
          <p:cNvSpPr/>
          <p:nvPr/>
        </p:nvSpPr>
        <p:spPr>
          <a:xfrm>
            <a:off x="9265109" y="2331029"/>
            <a:ext cx="8561716" cy="6851070"/>
          </a:xfrm>
          <a:prstGeom prst="rect">
            <a:avLst/>
          </a:prstGeom>
          <a:solidFill>
            <a:srgbClr val="989898"/>
          </a:solidFill>
        </p:spPr>
        <p:txBody>
          <a:bodyPr/>
          <a:lstStyle/>
          <a:p>
            <a:endParaRPr lang="en-US" dirty="0"/>
          </a:p>
        </p:txBody>
      </p:sp>
      <p:sp>
        <p:nvSpPr>
          <p:cNvPr id="13" name="AutoShape 3">
            <a:extLst>
              <a:ext uri="{FF2B5EF4-FFF2-40B4-BE49-F238E27FC236}">
                <a16:creationId xmlns:a16="http://schemas.microsoft.com/office/drawing/2014/main" id="{80A20B8A-B279-ED41-BDB4-52A07CCB67A8}"/>
              </a:ext>
            </a:extLst>
          </p:cNvPr>
          <p:cNvSpPr/>
          <p:nvPr/>
        </p:nvSpPr>
        <p:spPr>
          <a:xfrm>
            <a:off x="496479" y="2331028"/>
            <a:ext cx="8114121" cy="6851071"/>
          </a:xfrm>
          <a:prstGeom prst="rect">
            <a:avLst/>
          </a:prstGeom>
          <a:solidFill>
            <a:srgbClr val="989898"/>
          </a:solidFill>
        </p:spPr>
      </p:sp>
      <p:sp>
        <p:nvSpPr>
          <p:cNvPr id="2" name="Rectangle 1">
            <a:extLst>
              <a:ext uri="{FF2B5EF4-FFF2-40B4-BE49-F238E27FC236}">
                <a16:creationId xmlns:a16="http://schemas.microsoft.com/office/drawing/2014/main" id="{771ADB67-991B-3D4C-9158-71C612FBCEBF}"/>
              </a:ext>
            </a:extLst>
          </p:cNvPr>
          <p:cNvSpPr/>
          <p:nvPr/>
        </p:nvSpPr>
        <p:spPr>
          <a:xfrm>
            <a:off x="682927" y="2705873"/>
            <a:ext cx="8111324" cy="584775"/>
          </a:xfrm>
          <a:prstGeom prst="rect">
            <a:avLst/>
          </a:prstGeom>
        </p:spPr>
        <p:txBody>
          <a:bodyPr wrap="square">
            <a:spAutoFit/>
          </a:bodyPr>
          <a:lstStyle/>
          <a:p>
            <a:r>
              <a:rPr lang="en-US" sz="3200" b="1" dirty="0"/>
              <a:t>MAE and Error Standard Deviation </a:t>
            </a:r>
          </a:p>
        </p:txBody>
      </p:sp>
      <p:sp>
        <p:nvSpPr>
          <p:cNvPr id="18" name="Rectangle 17">
            <a:extLst>
              <a:ext uri="{FF2B5EF4-FFF2-40B4-BE49-F238E27FC236}">
                <a16:creationId xmlns:a16="http://schemas.microsoft.com/office/drawing/2014/main" id="{2B6873A8-67CA-0948-856B-4F339D131C84}"/>
              </a:ext>
            </a:extLst>
          </p:cNvPr>
          <p:cNvSpPr/>
          <p:nvPr/>
        </p:nvSpPr>
        <p:spPr>
          <a:xfrm>
            <a:off x="9506449" y="2723283"/>
            <a:ext cx="8111324" cy="584775"/>
          </a:xfrm>
          <a:prstGeom prst="rect">
            <a:avLst/>
          </a:prstGeom>
        </p:spPr>
        <p:txBody>
          <a:bodyPr wrap="square">
            <a:spAutoFit/>
          </a:bodyPr>
          <a:lstStyle/>
          <a:p>
            <a:pPr algn="ctr"/>
            <a:r>
              <a:rPr lang="en-US" sz="3200" b="1" dirty="0">
                <a:ea typeface="Malgun Gothic" panose="020B0503020000020004" pitchFamily="34" charset="-127"/>
                <a:cs typeface="Times New Roman" panose="02020603050405020304" pitchFamily="18" charset="0"/>
              </a:rPr>
              <a:t>Testing with new data points</a:t>
            </a:r>
            <a:endParaRPr lang="en-US" sz="3200" dirty="0"/>
          </a:p>
        </p:txBody>
      </p:sp>
      <p:pic>
        <p:nvPicPr>
          <p:cNvPr id="15" name="Picture 7">
            <a:extLst>
              <a:ext uri="{FF2B5EF4-FFF2-40B4-BE49-F238E27FC236}">
                <a16:creationId xmlns:a16="http://schemas.microsoft.com/office/drawing/2014/main" id="{9E41A090-B235-8A42-935F-32798BE2C15B}"/>
              </a:ext>
            </a:extLst>
          </p:cNvPr>
          <p:cNvPicPr>
            <a:picLocks noChangeAspect="1"/>
          </p:cNvPicPr>
          <p:nvPr/>
        </p:nvPicPr>
        <p:blipFill>
          <a:blip r:embed="rId3"/>
          <a:srcRect/>
          <a:stretch>
            <a:fillRect/>
          </a:stretch>
        </p:blipFill>
        <p:spPr>
          <a:xfrm>
            <a:off x="813529" y="3668956"/>
            <a:ext cx="7480020" cy="2739775"/>
          </a:xfrm>
          <a:prstGeom prst="rect">
            <a:avLst/>
          </a:prstGeom>
        </p:spPr>
      </p:pic>
      <p:sp>
        <p:nvSpPr>
          <p:cNvPr id="16" name="TextBox 11">
            <a:extLst>
              <a:ext uri="{FF2B5EF4-FFF2-40B4-BE49-F238E27FC236}">
                <a16:creationId xmlns:a16="http://schemas.microsoft.com/office/drawing/2014/main" id="{77FA9182-3768-7947-A1B8-FDAC4EDA0933}"/>
              </a:ext>
            </a:extLst>
          </p:cNvPr>
          <p:cNvSpPr txBox="1"/>
          <p:nvPr/>
        </p:nvSpPr>
        <p:spPr>
          <a:xfrm>
            <a:off x="1021630" y="6979551"/>
            <a:ext cx="7063818" cy="976421"/>
          </a:xfrm>
          <a:prstGeom prst="rect">
            <a:avLst/>
          </a:prstGeom>
        </p:spPr>
        <p:txBody>
          <a:bodyPr wrap="square" lIns="0" tIns="0" rIns="0" bIns="0" rtlCol="0" anchor="t">
            <a:spAutoFit/>
          </a:bodyPr>
          <a:lstStyle/>
          <a:p>
            <a:pPr>
              <a:lnSpc>
                <a:spcPts val="2520"/>
              </a:lnSpc>
              <a:spcBef>
                <a:spcPct val="0"/>
              </a:spcBef>
            </a:pPr>
            <a:r>
              <a:rPr lang="en-US" sz="2800" dirty="0">
                <a:solidFill>
                  <a:srgbClr val="000000"/>
                </a:solidFill>
              </a:rPr>
              <a:t>68% confident interval: [0.0058489, 0.066735]</a:t>
            </a:r>
          </a:p>
          <a:p>
            <a:pPr>
              <a:lnSpc>
                <a:spcPts val="2520"/>
              </a:lnSpc>
              <a:spcBef>
                <a:spcPct val="0"/>
              </a:spcBef>
            </a:pPr>
            <a:r>
              <a:rPr lang="en-US" sz="2800" dirty="0">
                <a:solidFill>
                  <a:srgbClr val="000000"/>
                </a:solidFill>
              </a:rPr>
              <a:t>95% confident interval: [-0.024594, 0.097178]</a:t>
            </a:r>
          </a:p>
          <a:p>
            <a:pPr>
              <a:lnSpc>
                <a:spcPts val="2520"/>
              </a:lnSpc>
              <a:spcBef>
                <a:spcPct val="0"/>
              </a:spcBef>
            </a:pPr>
            <a:r>
              <a:rPr lang="en-US" sz="2800" dirty="0">
                <a:solidFill>
                  <a:srgbClr val="000000"/>
                </a:solidFill>
              </a:rPr>
              <a:t>95% confident that MAE is less than 10%</a:t>
            </a:r>
          </a:p>
        </p:txBody>
      </p:sp>
      <p:pic>
        <p:nvPicPr>
          <p:cNvPr id="17" name="Picture 16" descr="A screenshot of a cell phone&#10;&#10;Description automatically generated">
            <a:extLst>
              <a:ext uri="{FF2B5EF4-FFF2-40B4-BE49-F238E27FC236}">
                <a16:creationId xmlns:a16="http://schemas.microsoft.com/office/drawing/2014/main" id="{9095E028-EDD8-D24B-8A11-27DB4EDB9AF0}"/>
              </a:ext>
            </a:extLst>
          </p:cNvPr>
          <p:cNvPicPr/>
          <p:nvPr/>
        </p:nvPicPr>
        <p:blipFill>
          <a:blip r:embed="rId4">
            <a:extLst>
              <a:ext uri="{28A0092B-C50C-407E-A947-70E740481C1C}">
                <a14:useLocalDpi xmlns:a14="http://schemas.microsoft.com/office/drawing/2010/main" val="0"/>
              </a:ext>
            </a:extLst>
          </a:blip>
          <a:stretch>
            <a:fillRect/>
          </a:stretch>
        </p:blipFill>
        <p:spPr>
          <a:xfrm>
            <a:off x="9747406" y="3773612"/>
            <a:ext cx="7870367" cy="2739775"/>
          </a:xfrm>
          <a:prstGeom prst="rect">
            <a:avLst/>
          </a:prstGeom>
        </p:spPr>
      </p:pic>
    </p:spTree>
    <p:extLst>
      <p:ext uri="{BB962C8B-B14F-4D97-AF65-F5344CB8AC3E}">
        <p14:creationId xmlns:p14="http://schemas.microsoft.com/office/powerpoint/2010/main" val="2325191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TotalTime>
  <Words>1386</Words>
  <Application>Microsoft Macintosh PowerPoint</Application>
  <PresentationFormat>Custom</PresentationFormat>
  <Paragraphs>226</Paragraphs>
  <Slides>22</Slides>
  <Notes>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22</vt:i4>
      </vt:variant>
    </vt:vector>
  </HeadingPairs>
  <TitlesOfParts>
    <vt:vector size="41" baseType="lpstr">
      <vt:lpstr>HK Grotesk Medium</vt:lpstr>
      <vt:lpstr>Glacial Indifference Bold</vt:lpstr>
      <vt:lpstr>Calibri</vt:lpstr>
      <vt:lpstr>Vollkorn Bold</vt:lpstr>
      <vt:lpstr>Aileron Regular</vt:lpstr>
      <vt:lpstr>Glacial Indifference</vt:lpstr>
      <vt:lpstr>Times</vt:lpstr>
      <vt:lpstr>Frank Ruhl Libre Light</vt:lpstr>
      <vt:lpstr>Times Neue Roman Bold</vt:lpstr>
      <vt:lpstr>Wingdings</vt:lpstr>
      <vt:lpstr>Aileron Heavy Bold</vt:lpstr>
      <vt:lpstr>Aileron Regular Italics</vt:lpstr>
      <vt:lpstr>HK Grotesk Bold Bold</vt:lpstr>
      <vt:lpstr>HK Grotesk Medium Bold</vt:lpstr>
      <vt:lpstr>Aileron Regular Bold</vt:lpstr>
      <vt:lpstr>HK Grotesk Bold</vt:lpstr>
      <vt:lpstr>Arial</vt:lpstr>
      <vt:lpstr>HK Grotesk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dc:title>
  <dc:creator>vingo</dc:creator>
  <cp:lastModifiedBy>Jae Yoon Cho</cp:lastModifiedBy>
  <cp:revision>27</cp:revision>
  <dcterms:created xsi:type="dcterms:W3CDTF">2006-08-16T00:00:00Z</dcterms:created>
  <dcterms:modified xsi:type="dcterms:W3CDTF">2020-06-23T21:36:37Z</dcterms:modified>
  <dc:identifier>DAD_8XgBtBk</dc:identifier>
</cp:coreProperties>
</file>